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6"/>
  </p:notesMasterIdLst>
  <p:handoutMasterIdLst>
    <p:handoutMasterId r:id="rId47"/>
  </p:handoutMasterIdLst>
  <p:sldIdLst>
    <p:sldId id="256" r:id="rId2"/>
    <p:sldId id="258" r:id="rId3"/>
    <p:sldId id="257" r:id="rId4"/>
    <p:sldId id="262" r:id="rId5"/>
    <p:sldId id="263" r:id="rId6"/>
    <p:sldId id="353" r:id="rId7"/>
    <p:sldId id="268" r:id="rId8"/>
    <p:sldId id="269" r:id="rId9"/>
    <p:sldId id="290" r:id="rId10"/>
    <p:sldId id="280" r:id="rId11"/>
    <p:sldId id="385" r:id="rId12"/>
    <p:sldId id="386" r:id="rId13"/>
    <p:sldId id="390" r:id="rId14"/>
    <p:sldId id="321" r:id="rId15"/>
    <p:sldId id="322" r:id="rId16"/>
    <p:sldId id="421" r:id="rId17"/>
    <p:sldId id="420" r:id="rId18"/>
    <p:sldId id="387" r:id="rId19"/>
    <p:sldId id="388" r:id="rId20"/>
    <p:sldId id="340" r:id="rId21"/>
    <p:sldId id="270" r:id="rId22"/>
    <p:sldId id="272" r:id="rId23"/>
    <p:sldId id="297" r:id="rId24"/>
    <p:sldId id="349" r:id="rId25"/>
    <p:sldId id="391" r:id="rId26"/>
    <p:sldId id="392" r:id="rId27"/>
    <p:sldId id="393" r:id="rId28"/>
    <p:sldId id="394" r:id="rId29"/>
    <p:sldId id="418" r:id="rId30"/>
    <p:sldId id="395" r:id="rId31"/>
    <p:sldId id="396" r:id="rId32"/>
    <p:sldId id="397" r:id="rId33"/>
    <p:sldId id="398" r:id="rId34"/>
    <p:sldId id="399" r:id="rId35"/>
    <p:sldId id="406" r:id="rId36"/>
    <p:sldId id="413" r:id="rId37"/>
    <p:sldId id="414" r:id="rId38"/>
    <p:sldId id="415" r:id="rId39"/>
    <p:sldId id="409" r:id="rId40"/>
    <p:sldId id="411" r:id="rId41"/>
    <p:sldId id="412" r:id="rId42"/>
    <p:sldId id="416" r:id="rId43"/>
    <p:sldId id="417" r:id="rId44"/>
    <p:sldId id="350" r:id="rId45"/>
  </p:sldIdLst>
  <p:sldSz cx="9144000" cy="6858000" type="screen4x3"/>
  <p:notesSz cx="7077075" cy="9363075"/>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PH Staff" initials="DS" lastIdx="19" clrIdx="0"/>
  <p:cmAuthor id="1" name="admin" initials="a" lastIdx="4" clrIdx="1"/>
  <p:cmAuthor id="2" name="DPH Staff" initials="DPH" lastIdx="5"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D7EC"/>
    <a:srgbClr val="929F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148" autoAdjust="0"/>
  </p:normalViewPr>
  <p:slideViewPr>
    <p:cSldViewPr>
      <p:cViewPr varScale="1">
        <p:scale>
          <a:sx n="92" d="100"/>
          <a:sy n="92" d="100"/>
        </p:scale>
        <p:origin x="2154" y="96"/>
      </p:cViewPr>
      <p:guideLst>
        <p:guide orient="horz" pos="2160"/>
        <p:guide pos="2880"/>
      </p:guideLst>
    </p:cSldViewPr>
  </p:slideViewPr>
  <p:notesTextViewPr>
    <p:cViewPr>
      <p:scale>
        <a:sx n="1" d="1"/>
        <a:sy n="1" d="1"/>
      </p:scale>
      <p:origin x="0" y="0"/>
    </p:cViewPr>
  </p:notesTextViewPr>
  <p:sorterViewPr>
    <p:cViewPr>
      <p:scale>
        <a:sx n="190" d="100"/>
        <a:sy n="19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latin typeface="+mj-lt"/>
              </a:rPr>
              <a:t>Sample County Health Department</a:t>
            </a:r>
          </a:p>
          <a:p>
            <a:pPr>
              <a:defRPr/>
            </a:pPr>
            <a:r>
              <a:rPr lang="en-US" dirty="0">
                <a:latin typeface="+mj-lt"/>
              </a:rPr>
              <a:t>No Show Percentage</a:t>
            </a:r>
            <a:r>
              <a:rPr lang="en-US" baseline="0" dirty="0">
                <a:latin typeface="+mj-lt"/>
              </a:rPr>
              <a:t> by Clinic</a:t>
            </a:r>
          </a:p>
          <a:p>
            <a:pPr>
              <a:defRPr/>
            </a:pPr>
            <a:r>
              <a:rPr lang="en-US" baseline="0" dirty="0">
                <a:latin typeface="+mj-lt"/>
              </a:rPr>
              <a:t>January 1 - 31, 2016</a:t>
            </a:r>
            <a:endParaRPr lang="en-US" dirty="0">
              <a:latin typeface="+mj-lt"/>
            </a:endParaRPr>
          </a:p>
        </c:rich>
      </c:tx>
      <c:overlay val="0"/>
    </c:title>
    <c:autoTitleDeleted val="0"/>
    <c:plotArea>
      <c:layout/>
      <c:barChart>
        <c:barDir val="col"/>
        <c:grouping val="clustered"/>
        <c:varyColors val="0"/>
        <c:ser>
          <c:idx val="0"/>
          <c:order val="0"/>
          <c:tx>
            <c:strRef>
              <c:f>'Additional Data Questionnaire'!$K$12</c:f>
              <c:strCache>
                <c:ptCount val="1"/>
                <c:pt idx="0">
                  <c:v>No Show %</c:v>
                </c:pt>
              </c:strCache>
            </c:strRef>
          </c:tx>
          <c:spPr>
            <a:ln>
              <a:solidFill>
                <a:schemeClr val="tx1"/>
              </a:solidFill>
            </a:ln>
          </c:spPr>
          <c:invertIfNegative val="0"/>
          <c:cat>
            <c:strRef>
              <c:f>'Additional Data Questionnaire'!$J$13:$J$22</c:f>
              <c:strCache>
                <c:ptCount val="4"/>
                <c:pt idx="0">
                  <c:v>CH</c:v>
                </c:pt>
                <c:pt idx="1">
                  <c:v>AH</c:v>
                </c:pt>
                <c:pt idx="2">
                  <c:v>FP</c:v>
                </c:pt>
                <c:pt idx="3">
                  <c:v>STD</c:v>
                </c:pt>
              </c:strCache>
            </c:strRef>
          </c:cat>
          <c:val>
            <c:numRef>
              <c:f>'Additional Data Questionnaire'!$K$13:$K$22</c:f>
              <c:numCache>
                <c:formatCode>0%</c:formatCode>
                <c:ptCount val="4"/>
                <c:pt idx="0">
                  <c:v>0.36842105263157898</c:v>
                </c:pt>
                <c:pt idx="1">
                  <c:v>0.25</c:v>
                </c:pt>
                <c:pt idx="2">
                  <c:v>0.21875</c:v>
                </c:pt>
                <c:pt idx="3">
                  <c:v>0.28787878787878785</c:v>
                </c:pt>
              </c:numCache>
            </c:numRef>
          </c:val>
          <c:extLst>
            <c:ext xmlns:c16="http://schemas.microsoft.com/office/drawing/2014/chart" uri="{C3380CC4-5D6E-409C-BE32-E72D297353CC}">
              <c16:uniqueId val="{00000000-212A-4866-9ABA-3F14F0778C78}"/>
            </c:ext>
          </c:extLst>
        </c:ser>
        <c:dLbls>
          <c:showLegendKey val="0"/>
          <c:showVal val="0"/>
          <c:showCatName val="0"/>
          <c:showSerName val="0"/>
          <c:showPercent val="0"/>
          <c:showBubbleSize val="0"/>
        </c:dLbls>
        <c:gapWidth val="150"/>
        <c:axId val="213365120"/>
        <c:axId val="213366656"/>
      </c:barChart>
      <c:catAx>
        <c:axId val="213365120"/>
        <c:scaling>
          <c:orientation val="minMax"/>
        </c:scaling>
        <c:delete val="0"/>
        <c:axPos val="b"/>
        <c:numFmt formatCode="General" sourceLinked="1"/>
        <c:majorTickMark val="out"/>
        <c:minorTickMark val="none"/>
        <c:tickLblPos val="nextTo"/>
        <c:crossAx val="213366656"/>
        <c:crosses val="autoZero"/>
        <c:auto val="1"/>
        <c:lblAlgn val="ctr"/>
        <c:lblOffset val="100"/>
        <c:noMultiLvlLbl val="0"/>
      </c:catAx>
      <c:valAx>
        <c:axId val="213366656"/>
        <c:scaling>
          <c:orientation val="minMax"/>
        </c:scaling>
        <c:delete val="0"/>
        <c:axPos val="l"/>
        <c:majorGridlines/>
        <c:numFmt formatCode="0%" sourceLinked="1"/>
        <c:majorTickMark val="out"/>
        <c:minorTickMark val="none"/>
        <c:tickLblPos val="nextTo"/>
        <c:crossAx val="213365120"/>
        <c:crosses val="autoZero"/>
        <c:crossBetween val="between"/>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225872-4E4C-44AA-8095-3238C5B9F156}"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ED251B7C-6259-4823-8831-CFF535507713}">
      <dgm:prSet phldrT="[Text]" custT="1"/>
      <dgm:spPr/>
      <dgm:t>
        <a:bodyPr/>
        <a:lstStyle/>
        <a:p>
          <a:r>
            <a:rPr lang="en-US" sz="3200" dirty="0">
              <a:solidFill>
                <a:schemeClr val="tx1"/>
              </a:solidFill>
              <a:latin typeface="Calibri" panose="020F0502020204030204" pitchFamily="34" charset="0"/>
            </a:rPr>
            <a:t>Calculate Capacity</a:t>
          </a:r>
        </a:p>
      </dgm:t>
    </dgm:pt>
    <dgm:pt modelId="{4528349D-DB7F-489A-A4BB-2393FCFE2D40}" type="parTrans" cxnId="{228E243A-CFA0-47F1-B265-12527B26408B}">
      <dgm:prSet/>
      <dgm:spPr/>
      <dgm:t>
        <a:bodyPr/>
        <a:lstStyle/>
        <a:p>
          <a:endParaRPr lang="en-US"/>
        </a:p>
      </dgm:t>
    </dgm:pt>
    <dgm:pt modelId="{60B7EA34-3F3C-4CBF-9E25-2356D13BFB26}" type="sibTrans" cxnId="{228E243A-CFA0-47F1-B265-12527B26408B}">
      <dgm:prSet/>
      <dgm:spPr/>
      <dgm:t>
        <a:bodyPr/>
        <a:lstStyle/>
        <a:p>
          <a:endParaRPr lang="en-US"/>
        </a:p>
      </dgm:t>
    </dgm:pt>
    <dgm:pt modelId="{1DC6179F-1EB2-4A86-B8E3-E3F8293293C3}">
      <dgm:prSet phldrT="[Text]" custT="1"/>
      <dgm:spPr/>
      <dgm:t>
        <a:bodyPr/>
        <a:lstStyle/>
        <a:p>
          <a:endParaRPr lang="en-US" sz="2000" dirty="0">
            <a:solidFill>
              <a:schemeClr val="tx1"/>
            </a:solidFill>
          </a:endParaRPr>
        </a:p>
        <a:p>
          <a:r>
            <a:rPr lang="en-US" sz="2000" dirty="0">
              <a:latin typeface="Calibri" panose="020F0502020204030204" pitchFamily="34" charset="0"/>
            </a:rPr>
            <a:t>Based on productivity </a:t>
          </a:r>
          <a:r>
            <a:rPr lang="en-US" sz="1800" dirty="0">
              <a:latin typeface="Calibri" panose="020F0502020204030204" pitchFamily="34" charset="0"/>
            </a:rPr>
            <a:t>benchmarks</a:t>
          </a:r>
          <a:r>
            <a:rPr lang="en-US" sz="2000" dirty="0">
              <a:latin typeface="Calibri" panose="020F0502020204030204" pitchFamily="34" charset="0"/>
            </a:rPr>
            <a:t>: MD/NP/PA = 4800 visits/yea</a:t>
          </a:r>
          <a:r>
            <a:rPr lang="en-US" sz="2000" dirty="0"/>
            <a:t>r</a:t>
          </a:r>
        </a:p>
        <a:p>
          <a:endParaRPr lang="en-US" sz="1600" dirty="0"/>
        </a:p>
      </dgm:t>
    </dgm:pt>
    <dgm:pt modelId="{7669352F-C71A-48EC-B5E2-C0E7E6CC9F08}" type="parTrans" cxnId="{3EE8767E-4F37-417C-937D-A50EC3713C44}">
      <dgm:prSet/>
      <dgm:spPr/>
      <dgm:t>
        <a:bodyPr/>
        <a:lstStyle/>
        <a:p>
          <a:endParaRPr lang="en-US"/>
        </a:p>
      </dgm:t>
    </dgm:pt>
    <dgm:pt modelId="{E49920D8-929C-4FB4-8D4E-889D3150445E}" type="sibTrans" cxnId="{3EE8767E-4F37-417C-937D-A50EC3713C44}">
      <dgm:prSet/>
      <dgm:spPr/>
      <dgm:t>
        <a:bodyPr/>
        <a:lstStyle/>
        <a:p>
          <a:endParaRPr lang="en-US"/>
        </a:p>
      </dgm:t>
    </dgm:pt>
    <dgm:pt modelId="{4F9B62C1-7F5D-4EE3-9F5A-107B62C7623C}">
      <dgm:prSet phldrT="[Text]" custT="1"/>
      <dgm:spPr/>
      <dgm:t>
        <a:bodyPr/>
        <a:lstStyle/>
        <a:p>
          <a:r>
            <a:rPr lang="en-US" sz="3200" dirty="0">
              <a:solidFill>
                <a:schemeClr val="tx1"/>
              </a:solidFill>
              <a:latin typeface="Calibri" panose="020F0502020204030204" pitchFamily="34" charset="0"/>
            </a:rPr>
            <a:t>Calculate Demand </a:t>
          </a:r>
        </a:p>
      </dgm:t>
    </dgm:pt>
    <dgm:pt modelId="{6154BF82-5E8F-4C54-9315-3EE2E6AE2D7D}" type="parTrans" cxnId="{F319A039-902C-4A60-973C-AF752CE53C52}">
      <dgm:prSet/>
      <dgm:spPr/>
      <dgm:t>
        <a:bodyPr/>
        <a:lstStyle/>
        <a:p>
          <a:endParaRPr lang="en-US"/>
        </a:p>
      </dgm:t>
    </dgm:pt>
    <dgm:pt modelId="{3E29E926-2746-45F8-9229-AC538D4787E2}" type="sibTrans" cxnId="{F319A039-902C-4A60-973C-AF752CE53C52}">
      <dgm:prSet/>
      <dgm:spPr/>
      <dgm:t>
        <a:bodyPr/>
        <a:lstStyle/>
        <a:p>
          <a:endParaRPr lang="en-US"/>
        </a:p>
      </dgm:t>
    </dgm:pt>
    <dgm:pt modelId="{10E8DD29-F71D-41A7-8240-A82887E372AE}">
      <dgm:prSet phldrT="[Text]" custT="1"/>
      <dgm:spPr/>
      <dgm:t>
        <a:bodyPr/>
        <a:lstStyle/>
        <a:p>
          <a:r>
            <a:rPr lang="en-US" sz="2400" dirty="0">
              <a:latin typeface="Calibri" panose="020F0502020204030204" pitchFamily="34" charset="0"/>
            </a:rPr>
            <a:t>Appointment requests for specific services</a:t>
          </a:r>
        </a:p>
      </dgm:t>
    </dgm:pt>
    <dgm:pt modelId="{E842C296-3AA3-4155-A5CE-1C51315A89CE}" type="parTrans" cxnId="{577390A6-3117-4733-A2EC-8039387194B7}">
      <dgm:prSet/>
      <dgm:spPr/>
      <dgm:t>
        <a:bodyPr/>
        <a:lstStyle/>
        <a:p>
          <a:endParaRPr lang="en-US"/>
        </a:p>
      </dgm:t>
    </dgm:pt>
    <dgm:pt modelId="{C6DDC26A-17E8-4F7E-9404-B42E5909738D}" type="sibTrans" cxnId="{577390A6-3117-4733-A2EC-8039387194B7}">
      <dgm:prSet/>
      <dgm:spPr/>
      <dgm:t>
        <a:bodyPr/>
        <a:lstStyle/>
        <a:p>
          <a:endParaRPr lang="en-US"/>
        </a:p>
      </dgm:t>
    </dgm:pt>
    <dgm:pt modelId="{1A288FC4-D4A1-48B5-AB42-837384997E6D}">
      <dgm:prSet phldrT="[Text]" custT="1"/>
      <dgm:spPr/>
      <dgm:t>
        <a:bodyPr/>
        <a:lstStyle/>
        <a:p>
          <a:r>
            <a:rPr lang="en-US" sz="3200" dirty="0">
              <a:solidFill>
                <a:schemeClr val="tx1"/>
              </a:solidFill>
              <a:latin typeface="Calibri" panose="020F0502020204030204" pitchFamily="34" charset="0"/>
            </a:rPr>
            <a:t>Compare Demand to Capacity</a:t>
          </a:r>
        </a:p>
      </dgm:t>
    </dgm:pt>
    <dgm:pt modelId="{54432555-0D18-43FF-8F53-5B2F5272987D}" type="parTrans" cxnId="{03365D64-CEDF-4218-AA04-1E7F0E1499CD}">
      <dgm:prSet/>
      <dgm:spPr/>
      <dgm:t>
        <a:bodyPr/>
        <a:lstStyle/>
        <a:p>
          <a:endParaRPr lang="en-US"/>
        </a:p>
      </dgm:t>
    </dgm:pt>
    <dgm:pt modelId="{7785CF3D-9CA4-4A42-8E85-DBA1F693151B}" type="sibTrans" cxnId="{03365D64-CEDF-4218-AA04-1E7F0E1499CD}">
      <dgm:prSet/>
      <dgm:spPr/>
      <dgm:t>
        <a:bodyPr/>
        <a:lstStyle/>
        <a:p>
          <a:endParaRPr lang="en-US"/>
        </a:p>
      </dgm:t>
    </dgm:pt>
    <dgm:pt modelId="{1521214C-8AF8-4E02-8288-B8A241FCD393}">
      <dgm:prSet phldrT="[Text]" custT="1"/>
      <dgm:spPr/>
      <dgm:t>
        <a:bodyPr/>
        <a:lstStyle/>
        <a:p>
          <a:r>
            <a:rPr lang="en-US" sz="2400" dirty="0">
              <a:latin typeface="Calibri" panose="020F0502020204030204" pitchFamily="34" charset="0"/>
            </a:rPr>
            <a:t>Are services aligned with demand?</a:t>
          </a:r>
        </a:p>
      </dgm:t>
    </dgm:pt>
    <dgm:pt modelId="{3CED362B-F7EE-4724-9169-27EB98CDB5AC}" type="parTrans" cxnId="{191B9AEA-E412-48BF-A2D1-1EAEFCF86754}">
      <dgm:prSet/>
      <dgm:spPr/>
      <dgm:t>
        <a:bodyPr/>
        <a:lstStyle/>
        <a:p>
          <a:endParaRPr lang="en-US"/>
        </a:p>
      </dgm:t>
    </dgm:pt>
    <dgm:pt modelId="{A0E7195A-F18A-4F0C-81F8-55B11BCCA43F}" type="sibTrans" cxnId="{191B9AEA-E412-48BF-A2D1-1EAEFCF86754}">
      <dgm:prSet/>
      <dgm:spPr/>
      <dgm:t>
        <a:bodyPr/>
        <a:lstStyle/>
        <a:p>
          <a:endParaRPr lang="en-US"/>
        </a:p>
      </dgm:t>
    </dgm:pt>
    <dgm:pt modelId="{343FDB63-D7B9-44D5-9778-CBBDB853A665}" type="pres">
      <dgm:prSet presAssocID="{D4225872-4E4C-44AA-8095-3238C5B9F156}" presName="Name0" presStyleCnt="0">
        <dgm:presLayoutVars>
          <dgm:dir/>
          <dgm:animLvl val="lvl"/>
          <dgm:resizeHandles val="exact"/>
        </dgm:presLayoutVars>
      </dgm:prSet>
      <dgm:spPr/>
    </dgm:pt>
    <dgm:pt modelId="{E28F8036-C2FE-4AD6-86E0-BA4A341E7F2E}" type="pres">
      <dgm:prSet presAssocID="{1A288FC4-D4A1-48B5-AB42-837384997E6D}" presName="boxAndChildren" presStyleCnt="0"/>
      <dgm:spPr/>
    </dgm:pt>
    <dgm:pt modelId="{6599A7A9-00ED-422D-8BD5-67CB0DB6E0D0}" type="pres">
      <dgm:prSet presAssocID="{1A288FC4-D4A1-48B5-AB42-837384997E6D}" presName="parentTextBox" presStyleLbl="node1" presStyleIdx="0" presStyleCnt="3"/>
      <dgm:spPr/>
    </dgm:pt>
    <dgm:pt modelId="{D07E661A-60BF-4C48-BA74-0AF4CABF24A4}" type="pres">
      <dgm:prSet presAssocID="{1A288FC4-D4A1-48B5-AB42-837384997E6D}" presName="entireBox" presStyleLbl="node1" presStyleIdx="0" presStyleCnt="3"/>
      <dgm:spPr/>
    </dgm:pt>
    <dgm:pt modelId="{F2767D88-3D3F-434F-AE09-7A282D617383}" type="pres">
      <dgm:prSet presAssocID="{1A288FC4-D4A1-48B5-AB42-837384997E6D}" presName="descendantBox" presStyleCnt="0"/>
      <dgm:spPr/>
    </dgm:pt>
    <dgm:pt modelId="{172F71DA-5813-4639-A4AB-711202B3E66A}" type="pres">
      <dgm:prSet presAssocID="{1521214C-8AF8-4E02-8288-B8A241FCD393}" presName="childTextBox" presStyleLbl="fgAccFollowNode1" presStyleIdx="0" presStyleCnt="3">
        <dgm:presLayoutVars>
          <dgm:bulletEnabled val="1"/>
        </dgm:presLayoutVars>
      </dgm:prSet>
      <dgm:spPr/>
    </dgm:pt>
    <dgm:pt modelId="{A9A2C936-2C40-4BD1-A152-8E88A124593A}" type="pres">
      <dgm:prSet presAssocID="{3E29E926-2746-45F8-9229-AC538D4787E2}" presName="sp" presStyleCnt="0"/>
      <dgm:spPr/>
    </dgm:pt>
    <dgm:pt modelId="{FE20E001-F424-48E2-B239-50C54881DD56}" type="pres">
      <dgm:prSet presAssocID="{4F9B62C1-7F5D-4EE3-9F5A-107B62C7623C}" presName="arrowAndChildren" presStyleCnt="0"/>
      <dgm:spPr/>
    </dgm:pt>
    <dgm:pt modelId="{26F9919F-764C-45BA-A236-890A0CE1B63A}" type="pres">
      <dgm:prSet presAssocID="{4F9B62C1-7F5D-4EE3-9F5A-107B62C7623C}" presName="parentTextArrow" presStyleLbl="node1" presStyleIdx="0" presStyleCnt="3"/>
      <dgm:spPr/>
    </dgm:pt>
    <dgm:pt modelId="{8678892A-37B5-4C3A-8C9E-BFFB20DC62DB}" type="pres">
      <dgm:prSet presAssocID="{4F9B62C1-7F5D-4EE3-9F5A-107B62C7623C}" presName="arrow" presStyleLbl="node1" presStyleIdx="1" presStyleCnt="3"/>
      <dgm:spPr/>
    </dgm:pt>
    <dgm:pt modelId="{87827E21-4C98-4D35-AB49-A28E30E02136}" type="pres">
      <dgm:prSet presAssocID="{4F9B62C1-7F5D-4EE3-9F5A-107B62C7623C}" presName="descendantArrow" presStyleCnt="0"/>
      <dgm:spPr/>
    </dgm:pt>
    <dgm:pt modelId="{0F91E8CC-DA86-4DF4-B231-11A7A526D006}" type="pres">
      <dgm:prSet presAssocID="{10E8DD29-F71D-41A7-8240-A82887E372AE}" presName="childTextArrow" presStyleLbl="fgAccFollowNode1" presStyleIdx="1" presStyleCnt="3">
        <dgm:presLayoutVars>
          <dgm:bulletEnabled val="1"/>
        </dgm:presLayoutVars>
      </dgm:prSet>
      <dgm:spPr/>
    </dgm:pt>
    <dgm:pt modelId="{92DC489B-D768-46FC-9347-12D653667F15}" type="pres">
      <dgm:prSet presAssocID="{60B7EA34-3F3C-4CBF-9E25-2356D13BFB26}" presName="sp" presStyleCnt="0"/>
      <dgm:spPr/>
    </dgm:pt>
    <dgm:pt modelId="{4BFD46C3-821F-442E-93A4-5E3AF3DA0216}" type="pres">
      <dgm:prSet presAssocID="{ED251B7C-6259-4823-8831-CFF535507713}" presName="arrowAndChildren" presStyleCnt="0"/>
      <dgm:spPr/>
    </dgm:pt>
    <dgm:pt modelId="{E06CE971-A169-45C1-9E8D-87B2584FEBE6}" type="pres">
      <dgm:prSet presAssocID="{ED251B7C-6259-4823-8831-CFF535507713}" presName="parentTextArrow" presStyleLbl="node1" presStyleIdx="1" presStyleCnt="3"/>
      <dgm:spPr/>
    </dgm:pt>
    <dgm:pt modelId="{DFD07783-574D-4A0B-AE7E-C8F4E1ADE818}" type="pres">
      <dgm:prSet presAssocID="{ED251B7C-6259-4823-8831-CFF535507713}" presName="arrow" presStyleLbl="node1" presStyleIdx="2" presStyleCnt="3" custScaleY="82807" custLinFactNeighborY="3881"/>
      <dgm:spPr/>
    </dgm:pt>
    <dgm:pt modelId="{EB2E4BBF-48D3-4F28-9EDC-39526FF933C8}" type="pres">
      <dgm:prSet presAssocID="{ED251B7C-6259-4823-8831-CFF535507713}" presName="descendantArrow" presStyleCnt="0"/>
      <dgm:spPr/>
    </dgm:pt>
    <dgm:pt modelId="{5C46126E-F9E2-4D53-9372-E86486DA4F63}" type="pres">
      <dgm:prSet presAssocID="{1DC6179F-1EB2-4A86-B8E3-E3F8293293C3}" presName="childTextArrow" presStyleLbl="fgAccFollowNode1" presStyleIdx="2" presStyleCnt="3" custScaleY="81304" custLinFactNeighborY="4570">
        <dgm:presLayoutVars>
          <dgm:bulletEnabled val="1"/>
        </dgm:presLayoutVars>
      </dgm:prSet>
      <dgm:spPr/>
    </dgm:pt>
  </dgm:ptLst>
  <dgm:cxnLst>
    <dgm:cxn modelId="{15C69424-7D98-43A1-B681-355522951208}" type="presOf" srcId="{4F9B62C1-7F5D-4EE3-9F5A-107B62C7623C}" destId="{8678892A-37B5-4C3A-8C9E-BFFB20DC62DB}" srcOrd="1" destOrd="0" presId="urn:microsoft.com/office/officeart/2005/8/layout/process4"/>
    <dgm:cxn modelId="{F319A039-902C-4A60-973C-AF752CE53C52}" srcId="{D4225872-4E4C-44AA-8095-3238C5B9F156}" destId="{4F9B62C1-7F5D-4EE3-9F5A-107B62C7623C}" srcOrd="1" destOrd="0" parTransId="{6154BF82-5E8F-4C54-9315-3EE2E6AE2D7D}" sibTransId="{3E29E926-2746-45F8-9229-AC538D4787E2}"/>
    <dgm:cxn modelId="{228E243A-CFA0-47F1-B265-12527B26408B}" srcId="{D4225872-4E4C-44AA-8095-3238C5B9F156}" destId="{ED251B7C-6259-4823-8831-CFF535507713}" srcOrd="0" destOrd="0" parTransId="{4528349D-DB7F-489A-A4BB-2393FCFE2D40}" sibTransId="{60B7EA34-3F3C-4CBF-9E25-2356D13BFB26}"/>
    <dgm:cxn modelId="{03365D64-CEDF-4218-AA04-1E7F0E1499CD}" srcId="{D4225872-4E4C-44AA-8095-3238C5B9F156}" destId="{1A288FC4-D4A1-48B5-AB42-837384997E6D}" srcOrd="2" destOrd="0" parTransId="{54432555-0D18-43FF-8F53-5B2F5272987D}" sibTransId="{7785CF3D-9CA4-4A42-8E85-DBA1F693151B}"/>
    <dgm:cxn modelId="{E33CF045-EBA7-41B2-ABCD-C8F17060B948}" type="presOf" srcId="{1DC6179F-1EB2-4A86-B8E3-E3F8293293C3}" destId="{5C46126E-F9E2-4D53-9372-E86486DA4F63}" srcOrd="0" destOrd="0" presId="urn:microsoft.com/office/officeart/2005/8/layout/process4"/>
    <dgm:cxn modelId="{A490DD69-5D93-4692-B1E6-3A15D519F8C7}" type="presOf" srcId="{1521214C-8AF8-4E02-8288-B8A241FCD393}" destId="{172F71DA-5813-4639-A4AB-711202B3E66A}" srcOrd="0" destOrd="0" presId="urn:microsoft.com/office/officeart/2005/8/layout/process4"/>
    <dgm:cxn modelId="{6688437E-DF06-41DC-AD6B-33B39B540759}" type="presOf" srcId="{1A288FC4-D4A1-48B5-AB42-837384997E6D}" destId="{D07E661A-60BF-4C48-BA74-0AF4CABF24A4}" srcOrd="1" destOrd="0" presId="urn:microsoft.com/office/officeart/2005/8/layout/process4"/>
    <dgm:cxn modelId="{3EE8767E-4F37-417C-937D-A50EC3713C44}" srcId="{ED251B7C-6259-4823-8831-CFF535507713}" destId="{1DC6179F-1EB2-4A86-B8E3-E3F8293293C3}" srcOrd="0" destOrd="0" parTransId="{7669352F-C71A-48EC-B5E2-C0E7E6CC9F08}" sibTransId="{E49920D8-929C-4FB4-8D4E-889D3150445E}"/>
    <dgm:cxn modelId="{45CD857F-8FA1-466F-A54F-00D7D9FE794B}" type="presOf" srcId="{ED251B7C-6259-4823-8831-CFF535507713}" destId="{DFD07783-574D-4A0B-AE7E-C8F4E1ADE818}" srcOrd="1" destOrd="0" presId="urn:microsoft.com/office/officeart/2005/8/layout/process4"/>
    <dgm:cxn modelId="{577390A6-3117-4733-A2EC-8039387194B7}" srcId="{4F9B62C1-7F5D-4EE3-9F5A-107B62C7623C}" destId="{10E8DD29-F71D-41A7-8240-A82887E372AE}" srcOrd="0" destOrd="0" parTransId="{E842C296-3AA3-4155-A5CE-1C51315A89CE}" sibTransId="{C6DDC26A-17E8-4F7E-9404-B42E5909738D}"/>
    <dgm:cxn modelId="{2C3E5DB3-A56C-49B6-A918-352F68D59AF0}" type="presOf" srcId="{ED251B7C-6259-4823-8831-CFF535507713}" destId="{E06CE971-A169-45C1-9E8D-87B2584FEBE6}" srcOrd="0" destOrd="0" presId="urn:microsoft.com/office/officeart/2005/8/layout/process4"/>
    <dgm:cxn modelId="{54FF13B8-60F7-4D87-AE74-DC6A1D4E0D91}" type="presOf" srcId="{4F9B62C1-7F5D-4EE3-9F5A-107B62C7623C}" destId="{26F9919F-764C-45BA-A236-890A0CE1B63A}" srcOrd="0" destOrd="0" presId="urn:microsoft.com/office/officeart/2005/8/layout/process4"/>
    <dgm:cxn modelId="{EED3A2C4-A90C-47D6-BC5E-D7967CF4D283}" type="presOf" srcId="{10E8DD29-F71D-41A7-8240-A82887E372AE}" destId="{0F91E8CC-DA86-4DF4-B231-11A7A526D006}" srcOrd="0" destOrd="0" presId="urn:microsoft.com/office/officeart/2005/8/layout/process4"/>
    <dgm:cxn modelId="{5D0D9FD6-9D1D-4025-A130-FDC34797662C}" type="presOf" srcId="{D4225872-4E4C-44AA-8095-3238C5B9F156}" destId="{343FDB63-D7B9-44D5-9778-CBBDB853A665}" srcOrd="0" destOrd="0" presId="urn:microsoft.com/office/officeart/2005/8/layout/process4"/>
    <dgm:cxn modelId="{191B9AEA-E412-48BF-A2D1-1EAEFCF86754}" srcId="{1A288FC4-D4A1-48B5-AB42-837384997E6D}" destId="{1521214C-8AF8-4E02-8288-B8A241FCD393}" srcOrd="0" destOrd="0" parTransId="{3CED362B-F7EE-4724-9169-27EB98CDB5AC}" sibTransId="{A0E7195A-F18A-4F0C-81F8-55B11BCCA43F}"/>
    <dgm:cxn modelId="{83C71DEB-5784-46CF-A7EB-3486B3868079}" type="presOf" srcId="{1A288FC4-D4A1-48B5-AB42-837384997E6D}" destId="{6599A7A9-00ED-422D-8BD5-67CB0DB6E0D0}" srcOrd="0" destOrd="0" presId="urn:microsoft.com/office/officeart/2005/8/layout/process4"/>
    <dgm:cxn modelId="{4EB648AF-9A6C-4ABD-BA77-9E12D9909A05}" type="presParOf" srcId="{343FDB63-D7B9-44D5-9778-CBBDB853A665}" destId="{E28F8036-C2FE-4AD6-86E0-BA4A341E7F2E}" srcOrd="0" destOrd="0" presId="urn:microsoft.com/office/officeart/2005/8/layout/process4"/>
    <dgm:cxn modelId="{030FAFBD-8A03-494A-9787-2AB968FA8FD1}" type="presParOf" srcId="{E28F8036-C2FE-4AD6-86E0-BA4A341E7F2E}" destId="{6599A7A9-00ED-422D-8BD5-67CB0DB6E0D0}" srcOrd="0" destOrd="0" presId="urn:microsoft.com/office/officeart/2005/8/layout/process4"/>
    <dgm:cxn modelId="{CD130D09-FB45-4F14-935B-5422F801A886}" type="presParOf" srcId="{E28F8036-C2FE-4AD6-86E0-BA4A341E7F2E}" destId="{D07E661A-60BF-4C48-BA74-0AF4CABF24A4}" srcOrd="1" destOrd="0" presId="urn:microsoft.com/office/officeart/2005/8/layout/process4"/>
    <dgm:cxn modelId="{4FA36335-23E8-4791-864D-C222F02C93B1}" type="presParOf" srcId="{E28F8036-C2FE-4AD6-86E0-BA4A341E7F2E}" destId="{F2767D88-3D3F-434F-AE09-7A282D617383}" srcOrd="2" destOrd="0" presId="urn:microsoft.com/office/officeart/2005/8/layout/process4"/>
    <dgm:cxn modelId="{945EB7B6-1E5A-4A5E-8D08-DEF3F17AC27C}" type="presParOf" srcId="{F2767D88-3D3F-434F-AE09-7A282D617383}" destId="{172F71DA-5813-4639-A4AB-711202B3E66A}" srcOrd="0" destOrd="0" presId="urn:microsoft.com/office/officeart/2005/8/layout/process4"/>
    <dgm:cxn modelId="{72856904-BC0C-495B-8A0C-238441E5B091}" type="presParOf" srcId="{343FDB63-D7B9-44D5-9778-CBBDB853A665}" destId="{A9A2C936-2C40-4BD1-A152-8E88A124593A}" srcOrd="1" destOrd="0" presId="urn:microsoft.com/office/officeart/2005/8/layout/process4"/>
    <dgm:cxn modelId="{1135C97A-E7CC-425F-A5F9-647F5DBD812C}" type="presParOf" srcId="{343FDB63-D7B9-44D5-9778-CBBDB853A665}" destId="{FE20E001-F424-48E2-B239-50C54881DD56}" srcOrd="2" destOrd="0" presId="urn:microsoft.com/office/officeart/2005/8/layout/process4"/>
    <dgm:cxn modelId="{A2E7AFE0-E4AB-4EB6-99F4-60121D0FE2B8}" type="presParOf" srcId="{FE20E001-F424-48E2-B239-50C54881DD56}" destId="{26F9919F-764C-45BA-A236-890A0CE1B63A}" srcOrd="0" destOrd="0" presId="urn:microsoft.com/office/officeart/2005/8/layout/process4"/>
    <dgm:cxn modelId="{573FBF13-2260-4FF6-B96F-BA1AD6CA3B12}" type="presParOf" srcId="{FE20E001-F424-48E2-B239-50C54881DD56}" destId="{8678892A-37B5-4C3A-8C9E-BFFB20DC62DB}" srcOrd="1" destOrd="0" presId="urn:microsoft.com/office/officeart/2005/8/layout/process4"/>
    <dgm:cxn modelId="{48307577-F4F5-4699-8CEF-CA567C2CDEB7}" type="presParOf" srcId="{FE20E001-F424-48E2-B239-50C54881DD56}" destId="{87827E21-4C98-4D35-AB49-A28E30E02136}" srcOrd="2" destOrd="0" presId="urn:microsoft.com/office/officeart/2005/8/layout/process4"/>
    <dgm:cxn modelId="{B3943CF4-5B89-4D6A-A3AA-DA0E7D310758}" type="presParOf" srcId="{87827E21-4C98-4D35-AB49-A28E30E02136}" destId="{0F91E8CC-DA86-4DF4-B231-11A7A526D006}" srcOrd="0" destOrd="0" presId="urn:microsoft.com/office/officeart/2005/8/layout/process4"/>
    <dgm:cxn modelId="{F3F45AD2-F432-40DE-A8CA-4E6A22576D98}" type="presParOf" srcId="{343FDB63-D7B9-44D5-9778-CBBDB853A665}" destId="{92DC489B-D768-46FC-9347-12D653667F15}" srcOrd="3" destOrd="0" presId="urn:microsoft.com/office/officeart/2005/8/layout/process4"/>
    <dgm:cxn modelId="{A6032966-62F6-40E7-A1AB-931A9987AD91}" type="presParOf" srcId="{343FDB63-D7B9-44D5-9778-CBBDB853A665}" destId="{4BFD46C3-821F-442E-93A4-5E3AF3DA0216}" srcOrd="4" destOrd="0" presId="urn:microsoft.com/office/officeart/2005/8/layout/process4"/>
    <dgm:cxn modelId="{8D410D50-F89C-49C8-B2D8-3DA8E9E06DE2}" type="presParOf" srcId="{4BFD46C3-821F-442E-93A4-5E3AF3DA0216}" destId="{E06CE971-A169-45C1-9E8D-87B2584FEBE6}" srcOrd="0" destOrd="0" presId="urn:microsoft.com/office/officeart/2005/8/layout/process4"/>
    <dgm:cxn modelId="{9A4F118C-C908-4B9C-9705-84146D7939FC}" type="presParOf" srcId="{4BFD46C3-821F-442E-93A4-5E3AF3DA0216}" destId="{DFD07783-574D-4A0B-AE7E-C8F4E1ADE818}" srcOrd="1" destOrd="0" presId="urn:microsoft.com/office/officeart/2005/8/layout/process4"/>
    <dgm:cxn modelId="{C083D09C-B5FC-4C2F-BD93-82060BCC0445}" type="presParOf" srcId="{4BFD46C3-821F-442E-93A4-5E3AF3DA0216}" destId="{EB2E4BBF-48D3-4F28-9EDC-39526FF933C8}" srcOrd="2" destOrd="0" presId="urn:microsoft.com/office/officeart/2005/8/layout/process4"/>
    <dgm:cxn modelId="{508509AA-E2C2-40BB-8505-2A70889563FE}" type="presParOf" srcId="{EB2E4BBF-48D3-4F28-9EDC-39526FF933C8}" destId="{5C46126E-F9E2-4D53-9372-E86486DA4F63}"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E592E8-31AF-49BE-879B-A487AC16EBC3}" type="doc">
      <dgm:prSet loTypeId="urn:microsoft.com/office/officeart/2005/8/layout/hProcess9" loCatId="process" qsTypeId="urn:microsoft.com/office/officeart/2005/8/quickstyle/simple1" qsCatId="simple" csTypeId="urn:microsoft.com/office/officeart/2005/8/colors/accent1_2" csCatId="accent1" phldr="1"/>
      <dgm:spPr/>
    </dgm:pt>
    <dgm:pt modelId="{D6ECF20E-100C-4A82-A676-A16D4DB33201}">
      <dgm:prSet phldrT="[Text]" custT="1"/>
      <dgm:spPr/>
      <dgm:t>
        <a:bodyPr/>
        <a:lstStyle/>
        <a:p>
          <a:r>
            <a:rPr lang="en-US" sz="2400" dirty="0"/>
            <a:t>In-house</a:t>
          </a:r>
        </a:p>
        <a:p>
          <a:r>
            <a:rPr lang="en-US" sz="2400" dirty="0"/>
            <a:t>Services</a:t>
          </a:r>
        </a:p>
        <a:p>
          <a:r>
            <a:rPr lang="en-US" sz="2400" dirty="0"/>
            <a:t>(Individual Health)</a:t>
          </a:r>
        </a:p>
      </dgm:t>
    </dgm:pt>
    <dgm:pt modelId="{AEABE700-F295-4B5A-9CE2-9493FB185F51}" type="parTrans" cxnId="{520DA39A-4BDD-4696-BD59-2EEFD0258C93}">
      <dgm:prSet/>
      <dgm:spPr/>
      <dgm:t>
        <a:bodyPr/>
        <a:lstStyle/>
        <a:p>
          <a:endParaRPr lang="en-US"/>
        </a:p>
      </dgm:t>
    </dgm:pt>
    <dgm:pt modelId="{ED3C2AA2-2345-4374-8118-D5D14F04A63E}" type="sibTrans" cxnId="{520DA39A-4BDD-4696-BD59-2EEFD0258C93}">
      <dgm:prSet/>
      <dgm:spPr/>
      <dgm:t>
        <a:bodyPr/>
        <a:lstStyle/>
        <a:p>
          <a:endParaRPr lang="en-US"/>
        </a:p>
      </dgm:t>
    </dgm:pt>
    <dgm:pt modelId="{070F79B2-AA25-4686-B1BE-2B4BFA0071A4}">
      <dgm:prSet phldrT="[Text]"/>
      <dgm:spPr/>
      <dgm:t>
        <a:bodyPr/>
        <a:lstStyle/>
        <a:p>
          <a:r>
            <a:rPr lang="en-US" dirty="0"/>
            <a:t>Redeployed</a:t>
          </a:r>
        </a:p>
        <a:p>
          <a:r>
            <a:rPr lang="en-US" dirty="0"/>
            <a:t>to</a:t>
          </a:r>
        </a:p>
      </dgm:t>
    </dgm:pt>
    <dgm:pt modelId="{4E179A22-28F6-47C2-B31F-ECE560EBF1EF}" type="parTrans" cxnId="{8C1292BF-742F-448A-9FA2-2157C6CCB6FA}">
      <dgm:prSet/>
      <dgm:spPr/>
      <dgm:t>
        <a:bodyPr/>
        <a:lstStyle/>
        <a:p>
          <a:endParaRPr lang="en-US"/>
        </a:p>
      </dgm:t>
    </dgm:pt>
    <dgm:pt modelId="{9FD9FFB9-5712-4263-BB57-DE7D9D32CFE4}" type="sibTrans" cxnId="{8C1292BF-742F-448A-9FA2-2157C6CCB6FA}">
      <dgm:prSet/>
      <dgm:spPr/>
      <dgm:t>
        <a:bodyPr/>
        <a:lstStyle/>
        <a:p>
          <a:endParaRPr lang="en-US"/>
        </a:p>
      </dgm:t>
    </dgm:pt>
    <dgm:pt modelId="{2DA116EE-AA06-4129-845A-D02076ED1C7B}">
      <dgm:prSet phldrT="[Text]"/>
      <dgm:spPr/>
      <dgm:t>
        <a:bodyPr/>
        <a:lstStyle/>
        <a:p>
          <a:r>
            <a:rPr lang="en-US" dirty="0"/>
            <a:t>Community</a:t>
          </a:r>
        </a:p>
        <a:p>
          <a:r>
            <a:rPr lang="en-US" dirty="0"/>
            <a:t>(Population Health)</a:t>
          </a:r>
        </a:p>
      </dgm:t>
    </dgm:pt>
    <dgm:pt modelId="{C61E4B5E-2A50-4F45-881A-EF3CC9B5B6D2}" type="parTrans" cxnId="{86BC4513-2A11-4C16-B3FA-9E8C5A6FC270}">
      <dgm:prSet/>
      <dgm:spPr/>
      <dgm:t>
        <a:bodyPr/>
        <a:lstStyle/>
        <a:p>
          <a:endParaRPr lang="en-US"/>
        </a:p>
      </dgm:t>
    </dgm:pt>
    <dgm:pt modelId="{3DF643E1-B896-43C5-80DD-BCA6E5376F29}" type="sibTrans" cxnId="{86BC4513-2A11-4C16-B3FA-9E8C5A6FC270}">
      <dgm:prSet/>
      <dgm:spPr/>
      <dgm:t>
        <a:bodyPr/>
        <a:lstStyle/>
        <a:p>
          <a:endParaRPr lang="en-US"/>
        </a:p>
      </dgm:t>
    </dgm:pt>
    <dgm:pt modelId="{BDC58177-7824-46E0-A76C-8C458928F407}" type="pres">
      <dgm:prSet presAssocID="{EAE592E8-31AF-49BE-879B-A487AC16EBC3}" presName="CompostProcess" presStyleCnt="0">
        <dgm:presLayoutVars>
          <dgm:dir/>
          <dgm:resizeHandles val="exact"/>
        </dgm:presLayoutVars>
      </dgm:prSet>
      <dgm:spPr/>
    </dgm:pt>
    <dgm:pt modelId="{3E4BC5CC-301B-428B-962A-C33860808ADD}" type="pres">
      <dgm:prSet presAssocID="{EAE592E8-31AF-49BE-879B-A487AC16EBC3}" presName="arrow" presStyleLbl="bgShp" presStyleIdx="0" presStyleCnt="1"/>
      <dgm:spPr/>
    </dgm:pt>
    <dgm:pt modelId="{83970ED7-21AB-4FE7-A645-FB9E1A0977A1}" type="pres">
      <dgm:prSet presAssocID="{EAE592E8-31AF-49BE-879B-A487AC16EBC3}" presName="linearProcess" presStyleCnt="0"/>
      <dgm:spPr/>
    </dgm:pt>
    <dgm:pt modelId="{912A91A3-7581-4CE0-8E34-CA72ADC589DF}" type="pres">
      <dgm:prSet presAssocID="{D6ECF20E-100C-4A82-A676-A16D4DB33201}" presName="textNode" presStyleLbl="node1" presStyleIdx="0" presStyleCnt="3">
        <dgm:presLayoutVars>
          <dgm:bulletEnabled val="1"/>
        </dgm:presLayoutVars>
      </dgm:prSet>
      <dgm:spPr/>
    </dgm:pt>
    <dgm:pt modelId="{EB77B1C9-945C-4B54-BF31-3E444E93F31F}" type="pres">
      <dgm:prSet presAssocID="{ED3C2AA2-2345-4374-8118-D5D14F04A63E}" presName="sibTrans" presStyleCnt="0"/>
      <dgm:spPr/>
    </dgm:pt>
    <dgm:pt modelId="{21EFE110-A1E7-4F57-A4BA-E3F203B12261}" type="pres">
      <dgm:prSet presAssocID="{070F79B2-AA25-4686-B1BE-2B4BFA0071A4}" presName="textNode" presStyleLbl="node1" presStyleIdx="1" presStyleCnt="3" custScaleX="63520" custScaleY="60594" custLinFactNeighborY="-2104">
        <dgm:presLayoutVars>
          <dgm:bulletEnabled val="1"/>
        </dgm:presLayoutVars>
      </dgm:prSet>
      <dgm:spPr/>
    </dgm:pt>
    <dgm:pt modelId="{33544989-A34B-4B32-B113-3552007EBE78}" type="pres">
      <dgm:prSet presAssocID="{9FD9FFB9-5712-4263-BB57-DE7D9D32CFE4}" presName="sibTrans" presStyleCnt="0"/>
      <dgm:spPr/>
    </dgm:pt>
    <dgm:pt modelId="{1A8FE986-F40D-4C51-B835-D8ED91239038}" type="pres">
      <dgm:prSet presAssocID="{2DA116EE-AA06-4129-845A-D02076ED1C7B}" presName="textNode" presStyleLbl="node1" presStyleIdx="2" presStyleCnt="3">
        <dgm:presLayoutVars>
          <dgm:bulletEnabled val="1"/>
        </dgm:presLayoutVars>
      </dgm:prSet>
      <dgm:spPr/>
    </dgm:pt>
  </dgm:ptLst>
  <dgm:cxnLst>
    <dgm:cxn modelId="{86BC4513-2A11-4C16-B3FA-9E8C5A6FC270}" srcId="{EAE592E8-31AF-49BE-879B-A487AC16EBC3}" destId="{2DA116EE-AA06-4129-845A-D02076ED1C7B}" srcOrd="2" destOrd="0" parTransId="{C61E4B5E-2A50-4F45-881A-EF3CC9B5B6D2}" sibTransId="{3DF643E1-B896-43C5-80DD-BCA6E5376F29}"/>
    <dgm:cxn modelId="{E0A9F117-65F7-4BAF-A390-6B4B5F6CB2AE}" type="presOf" srcId="{2DA116EE-AA06-4129-845A-D02076ED1C7B}" destId="{1A8FE986-F40D-4C51-B835-D8ED91239038}" srcOrd="0" destOrd="0" presId="urn:microsoft.com/office/officeart/2005/8/layout/hProcess9"/>
    <dgm:cxn modelId="{3E53441A-3EF1-4D9C-B817-3AD7D381DC52}" type="presOf" srcId="{D6ECF20E-100C-4A82-A676-A16D4DB33201}" destId="{912A91A3-7581-4CE0-8E34-CA72ADC589DF}" srcOrd="0" destOrd="0" presId="urn:microsoft.com/office/officeart/2005/8/layout/hProcess9"/>
    <dgm:cxn modelId="{520DA39A-4BDD-4696-BD59-2EEFD0258C93}" srcId="{EAE592E8-31AF-49BE-879B-A487AC16EBC3}" destId="{D6ECF20E-100C-4A82-A676-A16D4DB33201}" srcOrd="0" destOrd="0" parTransId="{AEABE700-F295-4B5A-9CE2-9493FB185F51}" sibTransId="{ED3C2AA2-2345-4374-8118-D5D14F04A63E}"/>
    <dgm:cxn modelId="{98BD5DA9-E75D-4342-B3C8-429596D2BCAF}" type="presOf" srcId="{EAE592E8-31AF-49BE-879B-A487AC16EBC3}" destId="{BDC58177-7824-46E0-A76C-8C458928F407}" srcOrd="0" destOrd="0" presId="urn:microsoft.com/office/officeart/2005/8/layout/hProcess9"/>
    <dgm:cxn modelId="{8C1292BF-742F-448A-9FA2-2157C6CCB6FA}" srcId="{EAE592E8-31AF-49BE-879B-A487AC16EBC3}" destId="{070F79B2-AA25-4686-B1BE-2B4BFA0071A4}" srcOrd="1" destOrd="0" parTransId="{4E179A22-28F6-47C2-B31F-ECE560EBF1EF}" sibTransId="{9FD9FFB9-5712-4263-BB57-DE7D9D32CFE4}"/>
    <dgm:cxn modelId="{744480CE-D2A6-461A-BD1B-219D80EB54D3}" type="presOf" srcId="{070F79B2-AA25-4686-B1BE-2B4BFA0071A4}" destId="{21EFE110-A1E7-4F57-A4BA-E3F203B12261}" srcOrd="0" destOrd="0" presId="urn:microsoft.com/office/officeart/2005/8/layout/hProcess9"/>
    <dgm:cxn modelId="{E0473500-AD22-45A5-831A-A20A78F8D8DB}" type="presParOf" srcId="{BDC58177-7824-46E0-A76C-8C458928F407}" destId="{3E4BC5CC-301B-428B-962A-C33860808ADD}" srcOrd="0" destOrd="0" presId="urn:microsoft.com/office/officeart/2005/8/layout/hProcess9"/>
    <dgm:cxn modelId="{020C1EA4-EF68-4E9F-A9C2-CA00EE9B5A23}" type="presParOf" srcId="{BDC58177-7824-46E0-A76C-8C458928F407}" destId="{83970ED7-21AB-4FE7-A645-FB9E1A0977A1}" srcOrd="1" destOrd="0" presId="urn:microsoft.com/office/officeart/2005/8/layout/hProcess9"/>
    <dgm:cxn modelId="{4EA26B5B-28A0-45E9-8900-ED11F71C93B9}" type="presParOf" srcId="{83970ED7-21AB-4FE7-A645-FB9E1A0977A1}" destId="{912A91A3-7581-4CE0-8E34-CA72ADC589DF}" srcOrd="0" destOrd="0" presId="urn:microsoft.com/office/officeart/2005/8/layout/hProcess9"/>
    <dgm:cxn modelId="{EF66D2C1-C926-4E50-8F81-4EC28C686404}" type="presParOf" srcId="{83970ED7-21AB-4FE7-A645-FB9E1A0977A1}" destId="{EB77B1C9-945C-4B54-BF31-3E444E93F31F}" srcOrd="1" destOrd="0" presId="urn:microsoft.com/office/officeart/2005/8/layout/hProcess9"/>
    <dgm:cxn modelId="{7D8CEF40-BF73-4BF7-884A-F3B2864B57EC}" type="presParOf" srcId="{83970ED7-21AB-4FE7-A645-FB9E1A0977A1}" destId="{21EFE110-A1E7-4F57-A4BA-E3F203B12261}" srcOrd="2" destOrd="0" presId="urn:microsoft.com/office/officeart/2005/8/layout/hProcess9"/>
    <dgm:cxn modelId="{4904AF71-8505-43D6-91D8-EA6F310FC1F8}" type="presParOf" srcId="{83970ED7-21AB-4FE7-A645-FB9E1A0977A1}" destId="{33544989-A34B-4B32-B113-3552007EBE78}" srcOrd="3" destOrd="0" presId="urn:microsoft.com/office/officeart/2005/8/layout/hProcess9"/>
    <dgm:cxn modelId="{B6E4AA69-A3BF-481D-9A4A-36B2D71ACFC4}" type="presParOf" srcId="{83970ED7-21AB-4FE7-A645-FB9E1A0977A1}" destId="{1A8FE986-F40D-4C51-B835-D8ED91239038}"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35A8C2-AF4C-41EC-8E0C-C0BB541B1280}"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FE4E0C8-CB4C-4B36-B2F6-DC44FF0529FE}">
      <dgm:prSet phldrT="[Text]"/>
      <dgm:spPr/>
      <dgm:t>
        <a:bodyPr/>
        <a:lstStyle/>
        <a:p>
          <a:r>
            <a:rPr lang="en-US" dirty="0"/>
            <a:t>Current Context</a:t>
          </a:r>
        </a:p>
      </dgm:t>
    </dgm:pt>
    <dgm:pt modelId="{1DA00E7D-E739-438A-9CD8-6943035C154B}" type="parTrans" cxnId="{4B9FE836-72BB-40DD-97FB-A971AE05EE14}">
      <dgm:prSet/>
      <dgm:spPr/>
      <dgm:t>
        <a:bodyPr/>
        <a:lstStyle/>
        <a:p>
          <a:endParaRPr lang="en-US"/>
        </a:p>
      </dgm:t>
    </dgm:pt>
    <dgm:pt modelId="{576B6BB0-6128-4C28-B3DA-6108C8D28A05}" type="sibTrans" cxnId="{4B9FE836-72BB-40DD-97FB-A971AE05EE14}">
      <dgm:prSet/>
      <dgm:spPr/>
      <dgm:t>
        <a:bodyPr/>
        <a:lstStyle/>
        <a:p>
          <a:endParaRPr lang="en-US"/>
        </a:p>
      </dgm:t>
    </dgm:pt>
    <dgm:pt modelId="{F58A9725-16AC-4147-A946-77014EAAE666}">
      <dgm:prSet phldrT="[Text]"/>
      <dgm:spPr/>
      <dgm:t>
        <a:bodyPr/>
        <a:lstStyle/>
        <a:p>
          <a:r>
            <a:rPr lang="en-US" dirty="0"/>
            <a:t>Impetus for Change</a:t>
          </a:r>
        </a:p>
      </dgm:t>
    </dgm:pt>
    <dgm:pt modelId="{1CE9D66E-E63F-418D-9563-CD4D2007E6F7}" type="parTrans" cxnId="{15B234E1-DF2D-41C1-85C1-240AB1046120}">
      <dgm:prSet/>
      <dgm:spPr/>
      <dgm:t>
        <a:bodyPr/>
        <a:lstStyle/>
        <a:p>
          <a:endParaRPr lang="en-US"/>
        </a:p>
      </dgm:t>
    </dgm:pt>
    <dgm:pt modelId="{130E3AC8-A39C-4735-87DF-A45BF4590850}" type="sibTrans" cxnId="{15B234E1-DF2D-41C1-85C1-240AB1046120}">
      <dgm:prSet/>
      <dgm:spPr/>
      <dgm:t>
        <a:bodyPr/>
        <a:lstStyle/>
        <a:p>
          <a:endParaRPr lang="en-US"/>
        </a:p>
      </dgm:t>
    </dgm:pt>
    <dgm:pt modelId="{C86B4F85-895F-464F-905F-FBF7F64AC84E}">
      <dgm:prSet phldrT="[Text]"/>
      <dgm:spPr/>
      <dgm:t>
        <a:bodyPr/>
        <a:lstStyle/>
        <a:p>
          <a:r>
            <a:rPr lang="en-US" dirty="0"/>
            <a:t>Change Ideas</a:t>
          </a:r>
        </a:p>
      </dgm:t>
    </dgm:pt>
    <dgm:pt modelId="{8533BC10-CA85-4667-8A2D-0638E8B8FF9C}" type="parTrans" cxnId="{700DA7F2-A5C1-4566-B4BF-42ED5E14C992}">
      <dgm:prSet/>
      <dgm:spPr/>
      <dgm:t>
        <a:bodyPr/>
        <a:lstStyle/>
        <a:p>
          <a:endParaRPr lang="en-US"/>
        </a:p>
      </dgm:t>
    </dgm:pt>
    <dgm:pt modelId="{7B76380B-DBA7-4FA1-B569-347E9FAF0A63}" type="sibTrans" cxnId="{700DA7F2-A5C1-4566-B4BF-42ED5E14C992}">
      <dgm:prSet/>
      <dgm:spPr/>
      <dgm:t>
        <a:bodyPr/>
        <a:lstStyle/>
        <a:p>
          <a:endParaRPr lang="en-US"/>
        </a:p>
      </dgm:t>
    </dgm:pt>
    <dgm:pt modelId="{D3E5F54E-64AB-431A-9CC9-094B80334E03}" type="pres">
      <dgm:prSet presAssocID="{CD35A8C2-AF4C-41EC-8E0C-C0BB541B1280}" presName="Name0" presStyleCnt="0">
        <dgm:presLayoutVars>
          <dgm:chMax val="11"/>
          <dgm:chPref val="11"/>
          <dgm:dir/>
          <dgm:resizeHandles/>
        </dgm:presLayoutVars>
      </dgm:prSet>
      <dgm:spPr/>
    </dgm:pt>
    <dgm:pt modelId="{6EA56644-2B14-4611-82AD-7F3A0B872654}" type="pres">
      <dgm:prSet presAssocID="{C86B4F85-895F-464F-905F-FBF7F64AC84E}" presName="Accent3" presStyleCnt="0"/>
      <dgm:spPr/>
    </dgm:pt>
    <dgm:pt modelId="{C086F8B6-2805-4F38-9AAD-D30375EDA20E}" type="pres">
      <dgm:prSet presAssocID="{C86B4F85-895F-464F-905F-FBF7F64AC84E}" presName="Accent" presStyleLbl="node1" presStyleIdx="0" presStyleCnt="3" custLinFactNeighborY="-13816"/>
      <dgm:spPr/>
    </dgm:pt>
    <dgm:pt modelId="{2455B101-E06D-466F-A3BF-B0FAA2EB72FF}" type="pres">
      <dgm:prSet presAssocID="{C86B4F85-895F-464F-905F-FBF7F64AC84E}" presName="ParentBackground3" presStyleCnt="0"/>
      <dgm:spPr/>
    </dgm:pt>
    <dgm:pt modelId="{04141F32-BC85-4437-9C0C-D85431BB194B}" type="pres">
      <dgm:prSet presAssocID="{C86B4F85-895F-464F-905F-FBF7F64AC84E}" presName="ParentBackground" presStyleLbl="fgAcc1" presStyleIdx="0" presStyleCnt="3" custLinFactNeighborY="-18375"/>
      <dgm:spPr/>
    </dgm:pt>
    <dgm:pt modelId="{5E75E1ED-F1BE-40DC-8DFF-8C5C73FEE172}" type="pres">
      <dgm:prSet presAssocID="{C86B4F85-895F-464F-905F-FBF7F64AC84E}" presName="Parent3" presStyleLbl="revTx" presStyleIdx="0" presStyleCnt="0">
        <dgm:presLayoutVars>
          <dgm:chMax val="1"/>
          <dgm:chPref val="1"/>
          <dgm:bulletEnabled val="1"/>
        </dgm:presLayoutVars>
      </dgm:prSet>
      <dgm:spPr/>
    </dgm:pt>
    <dgm:pt modelId="{AD686530-108F-4714-902D-B0E1533877FB}" type="pres">
      <dgm:prSet presAssocID="{F58A9725-16AC-4147-A946-77014EAAE666}" presName="Accent2" presStyleCnt="0"/>
      <dgm:spPr/>
    </dgm:pt>
    <dgm:pt modelId="{F56E8B87-64E6-432D-984E-B27F5103ADEA}" type="pres">
      <dgm:prSet presAssocID="{F58A9725-16AC-4147-A946-77014EAAE666}" presName="Accent" presStyleLbl="node1" presStyleIdx="1" presStyleCnt="3" custLinFactNeighborY="-12167"/>
      <dgm:spPr/>
    </dgm:pt>
    <dgm:pt modelId="{08C44E99-52F8-4858-A28F-4DAD530FE178}" type="pres">
      <dgm:prSet presAssocID="{F58A9725-16AC-4147-A946-77014EAAE666}" presName="ParentBackground2" presStyleCnt="0"/>
      <dgm:spPr/>
    </dgm:pt>
    <dgm:pt modelId="{6FFAD4C3-90E5-48D5-87CA-D9672214762E}" type="pres">
      <dgm:prSet presAssocID="{F58A9725-16AC-4147-A946-77014EAAE666}" presName="ParentBackground" presStyleLbl="fgAcc1" presStyleIdx="1" presStyleCnt="3" custLinFactNeighborY="-18375"/>
      <dgm:spPr/>
    </dgm:pt>
    <dgm:pt modelId="{93964C1A-7927-4BBF-AD10-B80D598EAA25}" type="pres">
      <dgm:prSet presAssocID="{F58A9725-16AC-4147-A946-77014EAAE666}" presName="Parent2" presStyleLbl="revTx" presStyleIdx="0" presStyleCnt="0">
        <dgm:presLayoutVars>
          <dgm:chMax val="1"/>
          <dgm:chPref val="1"/>
          <dgm:bulletEnabled val="1"/>
        </dgm:presLayoutVars>
      </dgm:prSet>
      <dgm:spPr/>
    </dgm:pt>
    <dgm:pt modelId="{46B1DAF5-8355-42D1-964B-809CDC98E4D6}" type="pres">
      <dgm:prSet presAssocID="{1FE4E0C8-CB4C-4B36-B2F6-DC44FF0529FE}" presName="Accent1" presStyleCnt="0"/>
      <dgm:spPr/>
    </dgm:pt>
    <dgm:pt modelId="{A9BFEEDE-AC73-4415-99BC-21D0059275E0}" type="pres">
      <dgm:prSet presAssocID="{1FE4E0C8-CB4C-4B36-B2F6-DC44FF0529FE}" presName="Accent" presStyleLbl="node1" presStyleIdx="2" presStyleCnt="3" custLinFactNeighborX="1475" custLinFactNeighborY="-12035"/>
      <dgm:spPr/>
    </dgm:pt>
    <dgm:pt modelId="{5DD68065-B24A-4949-AEDF-82B762DAD1E8}" type="pres">
      <dgm:prSet presAssocID="{1FE4E0C8-CB4C-4B36-B2F6-DC44FF0529FE}" presName="ParentBackground1" presStyleCnt="0"/>
      <dgm:spPr/>
    </dgm:pt>
    <dgm:pt modelId="{2EE3A804-5E29-4E4F-8C0E-F634B9C9DF46}" type="pres">
      <dgm:prSet presAssocID="{1FE4E0C8-CB4C-4B36-B2F6-DC44FF0529FE}" presName="ParentBackground" presStyleLbl="fgAcc1" presStyleIdx="2" presStyleCnt="3" custLinFactNeighborX="3348" custLinFactNeighborY="-22236"/>
      <dgm:spPr/>
    </dgm:pt>
    <dgm:pt modelId="{D33EE117-093A-45B5-AD81-98A03BD4B67F}" type="pres">
      <dgm:prSet presAssocID="{1FE4E0C8-CB4C-4B36-B2F6-DC44FF0529FE}" presName="Parent1" presStyleLbl="revTx" presStyleIdx="0" presStyleCnt="0">
        <dgm:presLayoutVars>
          <dgm:chMax val="1"/>
          <dgm:chPref val="1"/>
          <dgm:bulletEnabled val="1"/>
        </dgm:presLayoutVars>
      </dgm:prSet>
      <dgm:spPr/>
    </dgm:pt>
  </dgm:ptLst>
  <dgm:cxnLst>
    <dgm:cxn modelId="{4B9FE836-72BB-40DD-97FB-A971AE05EE14}" srcId="{CD35A8C2-AF4C-41EC-8E0C-C0BB541B1280}" destId="{1FE4E0C8-CB4C-4B36-B2F6-DC44FF0529FE}" srcOrd="0" destOrd="0" parTransId="{1DA00E7D-E739-438A-9CD8-6943035C154B}" sibTransId="{576B6BB0-6128-4C28-B3DA-6108C8D28A05}"/>
    <dgm:cxn modelId="{373D0C4F-609B-4904-B645-D5603B4FADD9}" type="presOf" srcId="{C86B4F85-895F-464F-905F-FBF7F64AC84E}" destId="{04141F32-BC85-4437-9C0C-D85431BB194B}" srcOrd="0" destOrd="0" presId="urn:microsoft.com/office/officeart/2011/layout/CircleProcess"/>
    <dgm:cxn modelId="{B4D4F351-418C-4F36-8366-F1D7CF97D466}" type="presOf" srcId="{F58A9725-16AC-4147-A946-77014EAAE666}" destId="{6FFAD4C3-90E5-48D5-87CA-D9672214762E}" srcOrd="0" destOrd="0" presId="urn:microsoft.com/office/officeart/2011/layout/CircleProcess"/>
    <dgm:cxn modelId="{090A1975-E22C-4C7D-84A8-906893A89A14}" type="presOf" srcId="{1FE4E0C8-CB4C-4B36-B2F6-DC44FF0529FE}" destId="{2EE3A804-5E29-4E4F-8C0E-F634B9C9DF46}" srcOrd="0" destOrd="0" presId="urn:microsoft.com/office/officeart/2011/layout/CircleProcess"/>
    <dgm:cxn modelId="{BF1E0982-2D3B-4996-A44F-70E5BC33BAF0}" type="presOf" srcId="{CD35A8C2-AF4C-41EC-8E0C-C0BB541B1280}" destId="{D3E5F54E-64AB-431A-9CC9-094B80334E03}" srcOrd="0" destOrd="0" presId="urn:microsoft.com/office/officeart/2011/layout/CircleProcess"/>
    <dgm:cxn modelId="{66CA27A3-4D2B-4AC1-BEFE-F832D416F95E}" type="presOf" srcId="{F58A9725-16AC-4147-A946-77014EAAE666}" destId="{93964C1A-7927-4BBF-AD10-B80D598EAA25}" srcOrd="1" destOrd="0" presId="urn:microsoft.com/office/officeart/2011/layout/CircleProcess"/>
    <dgm:cxn modelId="{4B2D0BD0-5D7C-4A35-A370-DBB803EA538C}" type="presOf" srcId="{1FE4E0C8-CB4C-4B36-B2F6-DC44FF0529FE}" destId="{D33EE117-093A-45B5-AD81-98A03BD4B67F}" srcOrd="1" destOrd="0" presId="urn:microsoft.com/office/officeart/2011/layout/CircleProcess"/>
    <dgm:cxn modelId="{15B234E1-DF2D-41C1-85C1-240AB1046120}" srcId="{CD35A8C2-AF4C-41EC-8E0C-C0BB541B1280}" destId="{F58A9725-16AC-4147-A946-77014EAAE666}" srcOrd="1" destOrd="0" parTransId="{1CE9D66E-E63F-418D-9563-CD4D2007E6F7}" sibTransId="{130E3AC8-A39C-4735-87DF-A45BF4590850}"/>
    <dgm:cxn modelId="{700DA7F2-A5C1-4566-B4BF-42ED5E14C992}" srcId="{CD35A8C2-AF4C-41EC-8E0C-C0BB541B1280}" destId="{C86B4F85-895F-464F-905F-FBF7F64AC84E}" srcOrd="2" destOrd="0" parTransId="{8533BC10-CA85-4667-8A2D-0638E8B8FF9C}" sibTransId="{7B76380B-DBA7-4FA1-B569-347E9FAF0A63}"/>
    <dgm:cxn modelId="{B236C6F6-281E-423C-B581-460514459D54}" type="presOf" srcId="{C86B4F85-895F-464F-905F-FBF7F64AC84E}" destId="{5E75E1ED-F1BE-40DC-8DFF-8C5C73FEE172}" srcOrd="1" destOrd="0" presId="urn:microsoft.com/office/officeart/2011/layout/CircleProcess"/>
    <dgm:cxn modelId="{5A2BC452-2859-423E-BE35-24ED7E4EEED6}" type="presParOf" srcId="{D3E5F54E-64AB-431A-9CC9-094B80334E03}" destId="{6EA56644-2B14-4611-82AD-7F3A0B872654}" srcOrd="0" destOrd="0" presId="urn:microsoft.com/office/officeart/2011/layout/CircleProcess"/>
    <dgm:cxn modelId="{0369DDEE-0F03-45D3-8708-D51E52DC2E62}" type="presParOf" srcId="{6EA56644-2B14-4611-82AD-7F3A0B872654}" destId="{C086F8B6-2805-4F38-9AAD-D30375EDA20E}" srcOrd="0" destOrd="0" presId="urn:microsoft.com/office/officeart/2011/layout/CircleProcess"/>
    <dgm:cxn modelId="{5087F91A-E41A-4282-B354-59842F47484F}" type="presParOf" srcId="{D3E5F54E-64AB-431A-9CC9-094B80334E03}" destId="{2455B101-E06D-466F-A3BF-B0FAA2EB72FF}" srcOrd="1" destOrd="0" presId="urn:microsoft.com/office/officeart/2011/layout/CircleProcess"/>
    <dgm:cxn modelId="{3E640877-DA67-43F7-AEFC-28C09465FDE3}" type="presParOf" srcId="{2455B101-E06D-466F-A3BF-B0FAA2EB72FF}" destId="{04141F32-BC85-4437-9C0C-D85431BB194B}" srcOrd="0" destOrd="0" presId="urn:microsoft.com/office/officeart/2011/layout/CircleProcess"/>
    <dgm:cxn modelId="{19D56E75-6C2C-4719-9EDB-3A47AFA1F833}" type="presParOf" srcId="{D3E5F54E-64AB-431A-9CC9-094B80334E03}" destId="{5E75E1ED-F1BE-40DC-8DFF-8C5C73FEE172}" srcOrd="2" destOrd="0" presId="urn:microsoft.com/office/officeart/2011/layout/CircleProcess"/>
    <dgm:cxn modelId="{25A6B35E-E08B-4227-957C-67EA40427178}" type="presParOf" srcId="{D3E5F54E-64AB-431A-9CC9-094B80334E03}" destId="{AD686530-108F-4714-902D-B0E1533877FB}" srcOrd="3" destOrd="0" presId="urn:microsoft.com/office/officeart/2011/layout/CircleProcess"/>
    <dgm:cxn modelId="{32BFCEEA-2F2A-4FEF-96CF-4AA7DEFACBC3}" type="presParOf" srcId="{AD686530-108F-4714-902D-B0E1533877FB}" destId="{F56E8B87-64E6-432D-984E-B27F5103ADEA}" srcOrd="0" destOrd="0" presId="urn:microsoft.com/office/officeart/2011/layout/CircleProcess"/>
    <dgm:cxn modelId="{234E6A76-8CE2-40D5-819F-37BEE5609B92}" type="presParOf" srcId="{D3E5F54E-64AB-431A-9CC9-094B80334E03}" destId="{08C44E99-52F8-4858-A28F-4DAD530FE178}" srcOrd="4" destOrd="0" presId="urn:microsoft.com/office/officeart/2011/layout/CircleProcess"/>
    <dgm:cxn modelId="{698C9811-425D-4C37-B3B3-8CF4D2ED00FC}" type="presParOf" srcId="{08C44E99-52F8-4858-A28F-4DAD530FE178}" destId="{6FFAD4C3-90E5-48D5-87CA-D9672214762E}" srcOrd="0" destOrd="0" presId="urn:microsoft.com/office/officeart/2011/layout/CircleProcess"/>
    <dgm:cxn modelId="{F3BE0BB8-8D48-4770-9838-8F856BBFD994}" type="presParOf" srcId="{D3E5F54E-64AB-431A-9CC9-094B80334E03}" destId="{93964C1A-7927-4BBF-AD10-B80D598EAA25}" srcOrd="5" destOrd="0" presId="urn:microsoft.com/office/officeart/2011/layout/CircleProcess"/>
    <dgm:cxn modelId="{F36CB3A7-F4E4-46DA-8428-336C28A8847F}" type="presParOf" srcId="{D3E5F54E-64AB-431A-9CC9-094B80334E03}" destId="{46B1DAF5-8355-42D1-964B-809CDC98E4D6}" srcOrd="6" destOrd="0" presId="urn:microsoft.com/office/officeart/2011/layout/CircleProcess"/>
    <dgm:cxn modelId="{EE076F4A-BFAC-4B76-9B4F-C87E06C5C97E}" type="presParOf" srcId="{46B1DAF5-8355-42D1-964B-809CDC98E4D6}" destId="{A9BFEEDE-AC73-4415-99BC-21D0059275E0}" srcOrd="0" destOrd="0" presId="urn:microsoft.com/office/officeart/2011/layout/CircleProcess"/>
    <dgm:cxn modelId="{2EB27411-2CA5-4A34-A92F-732D0BC94C70}" type="presParOf" srcId="{D3E5F54E-64AB-431A-9CC9-094B80334E03}" destId="{5DD68065-B24A-4949-AEDF-82B762DAD1E8}" srcOrd="7" destOrd="0" presId="urn:microsoft.com/office/officeart/2011/layout/CircleProcess"/>
    <dgm:cxn modelId="{28D7D996-8BC4-4EF5-8CB7-7E9D748733B2}" type="presParOf" srcId="{5DD68065-B24A-4949-AEDF-82B762DAD1E8}" destId="{2EE3A804-5E29-4E4F-8C0E-F634B9C9DF46}" srcOrd="0" destOrd="0" presId="urn:microsoft.com/office/officeart/2011/layout/CircleProcess"/>
    <dgm:cxn modelId="{F3FBADBA-61F9-41F8-9380-797BA79DD20D}" type="presParOf" srcId="{D3E5F54E-64AB-431A-9CC9-094B80334E03}" destId="{D33EE117-093A-45B5-AD81-98A03BD4B67F}"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B63FA4-C62A-4CAC-AC8A-941F6C1AFDE3}"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US"/>
        </a:p>
      </dgm:t>
    </dgm:pt>
    <dgm:pt modelId="{2C7C6DBD-8D69-4AC3-8839-DCB6A1A0D324}">
      <dgm:prSet phldrT="[Text]"/>
      <dgm:spPr/>
      <dgm:t>
        <a:bodyPr/>
        <a:lstStyle/>
        <a:p>
          <a:r>
            <a:rPr lang="en-US" dirty="0"/>
            <a:t> Measure</a:t>
          </a:r>
        </a:p>
      </dgm:t>
    </dgm:pt>
    <dgm:pt modelId="{BD02BCF1-9A3E-49EE-B966-C49C2A5C9334}" type="parTrans" cxnId="{A21121F2-4CDD-4B32-A769-D752137E63F5}">
      <dgm:prSet/>
      <dgm:spPr/>
      <dgm:t>
        <a:bodyPr/>
        <a:lstStyle/>
        <a:p>
          <a:endParaRPr lang="en-US"/>
        </a:p>
      </dgm:t>
    </dgm:pt>
    <dgm:pt modelId="{58919BAC-A88B-46B6-9742-ABFF32CA0B5A}" type="sibTrans" cxnId="{A21121F2-4CDD-4B32-A769-D752137E63F5}">
      <dgm:prSet/>
      <dgm:spPr/>
      <dgm:t>
        <a:bodyPr/>
        <a:lstStyle/>
        <a:p>
          <a:endParaRPr lang="en-US"/>
        </a:p>
      </dgm:t>
    </dgm:pt>
    <dgm:pt modelId="{298F3696-18A6-461A-97B5-5E14AECB7B6B}">
      <dgm:prSet phldrT="[Text]"/>
      <dgm:spPr/>
      <dgm:t>
        <a:bodyPr/>
        <a:lstStyle/>
        <a:p>
          <a:r>
            <a:rPr lang="en-US" dirty="0"/>
            <a:t>Measure</a:t>
          </a:r>
        </a:p>
      </dgm:t>
    </dgm:pt>
    <dgm:pt modelId="{9B29BCC7-2D87-41AB-9E61-0EDBE26B153D}" type="parTrans" cxnId="{20329FA5-FDAB-4C7C-AA60-4F534C159FD2}">
      <dgm:prSet/>
      <dgm:spPr/>
      <dgm:t>
        <a:bodyPr/>
        <a:lstStyle/>
        <a:p>
          <a:endParaRPr lang="en-US"/>
        </a:p>
      </dgm:t>
    </dgm:pt>
    <dgm:pt modelId="{B3C59700-1239-4C05-A34B-1CB6B744A09C}" type="sibTrans" cxnId="{20329FA5-FDAB-4C7C-AA60-4F534C159FD2}">
      <dgm:prSet/>
      <dgm:spPr/>
      <dgm:t>
        <a:bodyPr/>
        <a:lstStyle/>
        <a:p>
          <a:endParaRPr lang="en-US"/>
        </a:p>
      </dgm:t>
    </dgm:pt>
    <dgm:pt modelId="{304AC6F6-4C1E-4CDD-B48B-8D63D36F92E6}">
      <dgm:prSet phldrT="[Text]"/>
      <dgm:spPr/>
      <dgm:t>
        <a:bodyPr/>
        <a:lstStyle/>
        <a:p>
          <a:r>
            <a:rPr lang="en-US" dirty="0"/>
            <a:t>Measure</a:t>
          </a:r>
        </a:p>
      </dgm:t>
    </dgm:pt>
    <dgm:pt modelId="{FE434949-E83D-49F1-A661-EB57A225E5A0}" type="parTrans" cxnId="{DC936955-5B61-49D2-9D0D-CF8064FCF2D5}">
      <dgm:prSet/>
      <dgm:spPr/>
      <dgm:t>
        <a:bodyPr/>
        <a:lstStyle/>
        <a:p>
          <a:endParaRPr lang="en-US"/>
        </a:p>
      </dgm:t>
    </dgm:pt>
    <dgm:pt modelId="{DFA3E586-D8F2-4F16-AEED-44BAC6BAB18E}" type="sibTrans" cxnId="{DC936955-5B61-49D2-9D0D-CF8064FCF2D5}">
      <dgm:prSet/>
      <dgm:spPr/>
      <dgm:t>
        <a:bodyPr/>
        <a:lstStyle/>
        <a:p>
          <a:endParaRPr lang="en-US"/>
        </a:p>
      </dgm:t>
    </dgm:pt>
    <dgm:pt modelId="{695CCB1F-BE58-4F62-82E4-B3621D0D89C0}" type="pres">
      <dgm:prSet presAssocID="{E9B63FA4-C62A-4CAC-AC8A-941F6C1AFDE3}" presName="Name0" presStyleCnt="0">
        <dgm:presLayoutVars>
          <dgm:chMax val="7"/>
          <dgm:chPref val="7"/>
          <dgm:dir/>
          <dgm:animLvl val="lvl"/>
        </dgm:presLayoutVars>
      </dgm:prSet>
      <dgm:spPr/>
    </dgm:pt>
    <dgm:pt modelId="{5217B8C7-2F94-40D7-BAD2-0402E5FB7396}" type="pres">
      <dgm:prSet presAssocID="{2C7C6DBD-8D69-4AC3-8839-DCB6A1A0D324}" presName="Accent1" presStyleCnt="0"/>
      <dgm:spPr/>
    </dgm:pt>
    <dgm:pt modelId="{86583485-F405-4C0E-A1C4-1C558006A074}" type="pres">
      <dgm:prSet presAssocID="{2C7C6DBD-8D69-4AC3-8839-DCB6A1A0D324}" presName="Accent" presStyleLbl="node1" presStyleIdx="0" presStyleCnt="3"/>
      <dgm:spPr/>
    </dgm:pt>
    <dgm:pt modelId="{42C19C39-C33E-43BA-BC21-006EA7F46B2C}" type="pres">
      <dgm:prSet presAssocID="{2C7C6DBD-8D69-4AC3-8839-DCB6A1A0D324}" presName="Parent1" presStyleLbl="revTx" presStyleIdx="0" presStyleCnt="3">
        <dgm:presLayoutVars>
          <dgm:chMax val="1"/>
          <dgm:chPref val="1"/>
          <dgm:bulletEnabled val="1"/>
        </dgm:presLayoutVars>
      </dgm:prSet>
      <dgm:spPr/>
    </dgm:pt>
    <dgm:pt modelId="{1E1AA570-B6A6-4B07-8D00-A80508FDA57A}" type="pres">
      <dgm:prSet presAssocID="{298F3696-18A6-461A-97B5-5E14AECB7B6B}" presName="Accent2" presStyleCnt="0"/>
      <dgm:spPr/>
    </dgm:pt>
    <dgm:pt modelId="{C975DCAD-1E93-4CC4-9564-7C7A16DBD4B1}" type="pres">
      <dgm:prSet presAssocID="{298F3696-18A6-461A-97B5-5E14AECB7B6B}" presName="Accent" presStyleLbl="node1" presStyleIdx="1" presStyleCnt="3"/>
      <dgm:spPr/>
    </dgm:pt>
    <dgm:pt modelId="{751F0980-AEA2-4DBF-8ABE-2ADA9AFB2ABD}" type="pres">
      <dgm:prSet presAssocID="{298F3696-18A6-461A-97B5-5E14AECB7B6B}" presName="Parent2" presStyleLbl="revTx" presStyleIdx="1" presStyleCnt="3">
        <dgm:presLayoutVars>
          <dgm:chMax val="1"/>
          <dgm:chPref val="1"/>
          <dgm:bulletEnabled val="1"/>
        </dgm:presLayoutVars>
      </dgm:prSet>
      <dgm:spPr/>
    </dgm:pt>
    <dgm:pt modelId="{C7CA6DA0-80A7-46CF-B10A-B57539AA49CB}" type="pres">
      <dgm:prSet presAssocID="{304AC6F6-4C1E-4CDD-B48B-8D63D36F92E6}" presName="Accent3" presStyleCnt="0"/>
      <dgm:spPr/>
    </dgm:pt>
    <dgm:pt modelId="{392A0FA1-7B84-4A8C-AAE0-1B4A3CB873DD}" type="pres">
      <dgm:prSet presAssocID="{304AC6F6-4C1E-4CDD-B48B-8D63D36F92E6}" presName="Accent" presStyleLbl="node1" presStyleIdx="2" presStyleCnt="3"/>
      <dgm:spPr/>
    </dgm:pt>
    <dgm:pt modelId="{337361DA-B19F-474B-A8AF-3C261099932C}" type="pres">
      <dgm:prSet presAssocID="{304AC6F6-4C1E-4CDD-B48B-8D63D36F92E6}" presName="Parent3" presStyleLbl="revTx" presStyleIdx="2" presStyleCnt="3">
        <dgm:presLayoutVars>
          <dgm:chMax val="1"/>
          <dgm:chPref val="1"/>
          <dgm:bulletEnabled val="1"/>
        </dgm:presLayoutVars>
      </dgm:prSet>
      <dgm:spPr/>
    </dgm:pt>
  </dgm:ptLst>
  <dgm:cxnLst>
    <dgm:cxn modelId="{A4C4596F-71A0-4041-8B4A-24489625895C}" type="presOf" srcId="{2C7C6DBD-8D69-4AC3-8839-DCB6A1A0D324}" destId="{42C19C39-C33E-43BA-BC21-006EA7F46B2C}" srcOrd="0" destOrd="0" presId="urn:microsoft.com/office/officeart/2009/layout/CircleArrowProcess"/>
    <dgm:cxn modelId="{DC936955-5B61-49D2-9D0D-CF8064FCF2D5}" srcId="{E9B63FA4-C62A-4CAC-AC8A-941F6C1AFDE3}" destId="{304AC6F6-4C1E-4CDD-B48B-8D63D36F92E6}" srcOrd="2" destOrd="0" parTransId="{FE434949-E83D-49F1-A661-EB57A225E5A0}" sibTransId="{DFA3E586-D8F2-4F16-AEED-44BAC6BAB18E}"/>
    <dgm:cxn modelId="{E98F5156-C42E-4658-B6DA-23377471D167}" type="presOf" srcId="{298F3696-18A6-461A-97B5-5E14AECB7B6B}" destId="{751F0980-AEA2-4DBF-8ABE-2ADA9AFB2ABD}" srcOrd="0" destOrd="0" presId="urn:microsoft.com/office/officeart/2009/layout/CircleArrowProcess"/>
    <dgm:cxn modelId="{20329FA5-FDAB-4C7C-AA60-4F534C159FD2}" srcId="{E9B63FA4-C62A-4CAC-AC8A-941F6C1AFDE3}" destId="{298F3696-18A6-461A-97B5-5E14AECB7B6B}" srcOrd="1" destOrd="0" parTransId="{9B29BCC7-2D87-41AB-9E61-0EDBE26B153D}" sibTransId="{B3C59700-1239-4C05-A34B-1CB6B744A09C}"/>
    <dgm:cxn modelId="{515C92E3-7843-46D6-88C3-6957A5D48F40}" type="presOf" srcId="{304AC6F6-4C1E-4CDD-B48B-8D63D36F92E6}" destId="{337361DA-B19F-474B-A8AF-3C261099932C}" srcOrd="0" destOrd="0" presId="urn:microsoft.com/office/officeart/2009/layout/CircleArrowProcess"/>
    <dgm:cxn modelId="{A21121F2-4CDD-4B32-A769-D752137E63F5}" srcId="{E9B63FA4-C62A-4CAC-AC8A-941F6C1AFDE3}" destId="{2C7C6DBD-8D69-4AC3-8839-DCB6A1A0D324}" srcOrd="0" destOrd="0" parTransId="{BD02BCF1-9A3E-49EE-B966-C49C2A5C9334}" sibTransId="{58919BAC-A88B-46B6-9742-ABFF32CA0B5A}"/>
    <dgm:cxn modelId="{69C955F8-15CD-4B1C-A0E4-E5C241797DE8}" type="presOf" srcId="{E9B63FA4-C62A-4CAC-AC8A-941F6C1AFDE3}" destId="{695CCB1F-BE58-4F62-82E4-B3621D0D89C0}" srcOrd="0" destOrd="0" presId="urn:microsoft.com/office/officeart/2009/layout/CircleArrowProcess"/>
    <dgm:cxn modelId="{A759B32E-5483-4DC6-8FE0-A86CF2FDE99D}" type="presParOf" srcId="{695CCB1F-BE58-4F62-82E4-B3621D0D89C0}" destId="{5217B8C7-2F94-40D7-BAD2-0402E5FB7396}" srcOrd="0" destOrd="0" presId="urn:microsoft.com/office/officeart/2009/layout/CircleArrowProcess"/>
    <dgm:cxn modelId="{2C3983AE-AA76-4765-9063-CABE1D841D3E}" type="presParOf" srcId="{5217B8C7-2F94-40D7-BAD2-0402E5FB7396}" destId="{86583485-F405-4C0E-A1C4-1C558006A074}" srcOrd="0" destOrd="0" presId="urn:microsoft.com/office/officeart/2009/layout/CircleArrowProcess"/>
    <dgm:cxn modelId="{9B26E918-0476-4850-82D1-8CA3D4D4ABC3}" type="presParOf" srcId="{695CCB1F-BE58-4F62-82E4-B3621D0D89C0}" destId="{42C19C39-C33E-43BA-BC21-006EA7F46B2C}" srcOrd="1" destOrd="0" presId="urn:microsoft.com/office/officeart/2009/layout/CircleArrowProcess"/>
    <dgm:cxn modelId="{41476FAE-47BC-432B-8DA7-1135810320A3}" type="presParOf" srcId="{695CCB1F-BE58-4F62-82E4-B3621D0D89C0}" destId="{1E1AA570-B6A6-4B07-8D00-A80508FDA57A}" srcOrd="2" destOrd="0" presId="urn:microsoft.com/office/officeart/2009/layout/CircleArrowProcess"/>
    <dgm:cxn modelId="{09B4D38F-D671-49AF-9D7B-02B3B09E0797}" type="presParOf" srcId="{1E1AA570-B6A6-4B07-8D00-A80508FDA57A}" destId="{C975DCAD-1E93-4CC4-9564-7C7A16DBD4B1}" srcOrd="0" destOrd="0" presId="urn:microsoft.com/office/officeart/2009/layout/CircleArrowProcess"/>
    <dgm:cxn modelId="{5C6F894B-CA1D-4242-BE0F-DAEC3A1C0313}" type="presParOf" srcId="{695CCB1F-BE58-4F62-82E4-B3621D0D89C0}" destId="{751F0980-AEA2-4DBF-8ABE-2ADA9AFB2ABD}" srcOrd="3" destOrd="0" presId="urn:microsoft.com/office/officeart/2009/layout/CircleArrowProcess"/>
    <dgm:cxn modelId="{60CAC2A8-AC93-43D6-A791-D6F35C816EE1}" type="presParOf" srcId="{695CCB1F-BE58-4F62-82E4-B3621D0D89C0}" destId="{C7CA6DA0-80A7-46CF-B10A-B57539AA49CB}" srcOrd="4" destOrd="0" presId="urn:microsoft.com/office/officeart/2009/layout/CircleArrowProcess"/>
    <dgm:cxn modelId="{1F43A85A-AFE5-4837-86DD-DAE1E6522DAB}" type="presParOf" srcId="{C7CA6DA0-80A7-46CF-B10A-B57539AA49CB}" destId="{392A0FA1-7B84-4A8C-AAE0-1B4A3CB873DD}" srcOrd="0" destOrd="0" presId="urn:microsoft.com/office/officeart/2009/layout/CircleArrowProcess"/>
    <dgm:cxn modelId="{CE62C1E4-99E0-4798-AB6C-E5E90BE8F1DA}" type="presParOf" srcId="{695CCB1F-BE58-4F62-82E4-B3621D0D89C0}" destId="{337361DA-B19F-474B-A8AF-3C261099932C}"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3DBAF3-D643-4763-BF78-DFB3B0205B5F}" type="doc">
      <dgm:prSet loTypeId="urn:microsoft.com/office/officeart/2005/8/layout/arrow2" loCatId="process" qsTypeId="urn:microsoft.com/office/officeart/2005/8/quickstyle/simple1" qsCatId="simple" csTypeId="urn:microsoft.com/office/officeart/2005/8/colors/accent1_2" csCatId="accent1" phldr="1"/>
      <dgm:spPr/>
    </dgm:pt>
    <dgm:pt modelId="{07EC7B08-C4F9-45C5-BECE-914C73175FB3}" type="pres">
      <dgm:prSet presAssocID="{7D3DBAF3-D643-4763-BF78-DFB3B0205B5F}" presName="arrowDiagram" presStyleCnt="0">
        <dgm:presLayoutVars>
          <dgm:chMax val="5"/>
          <dgm:dir/>
          <dgm:resizeHandles val="exact"/>
        </dgm:presLayoutVars>
      </dgm:prSet>
      <dgm:spPr/>
    </dgm:pt>
  </dgm:ptLst>
  <dgm:cxnLst>
    <dgm:cxn modelId="{D478574F-CA50-4D5D-83BA-495327205ACD}" type="presOf" srcId="{7D3DBAF3-D643-4763-BF78-DFB3B0205B5F}" destId="{07EC7B08-C4F9-45C5-BECE-914C73175FB3}" srcOrd="0"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026783-86DF-4659-B2D7-53B906F2DCB2}" type="doc">
      <dgm:prSet loTypeId="urn:microsoft.com/office/officeart/2005/8/layout/arrow4" loCatId="process" qsTypeId="urn:microsoft.com/office/officeart/2005/8/quickstyle/simple1" qsCatId="simple" csTypeId="urn:microsoft.com/office/officeart/2005/8/colors/accent1_2" csCatId="accent1" phldr="1"/>
      <dgm:spPr/>
      <dgm:t>
        <a:bodyPr/>
        <a:lstStyle/>
        <a:p>
          <a:endParaRPr lang="en-US"/>
        </a:p>
      </dgm:t>
    </dgm:pt>
    <dgm:pt modelId="{C2AD893E-6CA9-4725-AFFB-CC718459354E}">
      <dgm:prSet phldrT="[Text]"/>
      <dgm:spPr/>
      <dgm:t>
        <a:bodyPr/>
        <a:lstStyle/>
        <a:p>
          <a:r>
            <a:rPr lang="en-US" dirty="0"/>
            <a:t>Increase Efficiency</a:t>
          </a:r>
        </a:p>
      </dgm:t>
    </dgm:pt>
    <dgm:pt modelId="{F7129AA4-DDC9-430B-B932-31AEFBAC03F0}" type="parTrans" cxnId="{48F8F675-0965-479D-86AF-14C245BDC714}">
      <dgm:prSet/>
      <dgm:spPr/>
      <dgm:t>
        <a:bodyPr/>
        <a:lstStyle/>
        <a:p>
          <a:endParaRPr lang="en-US"/>
        </a:p>
      </dgm:t>
    </dgm:pt>
    <dgm:pt modelId="{E743E44A-36B0-41E0-BDC7-4E44B3FF00D1}" type="sibTrans" cxnId="{48F8F675-0965-479D-86AF-14C245BDC714}">
      <dgm:prSet/>
      <dgm:spPr/>
      <dgm:t>
        <a:bodyPr/>
        <a:lstStyle/>
        <a:p>
          <a:endParaRPr lang="en-US"/>
        </a:p>
      </dgm:t>
    </dgm:pt>
    <dgm:pt modelId="{5B5847FE-8FCA-482E-8705-F070F8BF82A4}">
      <dgm:prSet phldrT="[Text]"/>
      <dgm:spPr/>
      <dgm:t>
        <a:bodyPr/>
        <a:lstStyle/>
        <a:p>
          <a:r>
            <a:rPr lang="en-US" dirty="0"/>
            <a:t>Decrease Costs</a:t>
          </a:r>
        </a:p>
      </dgm:t>
    </dgm:pt>
    <dgm:pt modelId="{1CC77344-74AA-4171-904A-DFCAA4301038}" type="parTrans" cxnId="{37B4AAF6-A927-44D9-9E34-82849C455A3F}">
      <dgm:prSet/>
      <dgm:spPr/>
      <dgm:t>
        <a:bodyPr/>
        <a:lstStyle/>
        <a:p>
          <a:endParaRPr lang="en-US"/>
        </a:p>
      </dgm:t>
    </dgm:pt>
    <dgm:pt modelId="{2D7A146A-7B15-4EA8-B3E8-1DA6FA5E90D3}" type="sibTrans" cxnId="{37B4AAF6-A927-44D9-9E34-82849C455A3F}">
      <dgm:prSet/>
      <dgm:spPr/>
      <dgm:t>
        <a:bodyPr/>
        <a:lstStyle/>
        <a:p>
          <a:endParaRPr lang="en-US"/>
        </a:p>
      </dgm:t>
    </dgm:pt>
    <dgm:pt modelId="{6A3DE828-2437-435A-B460-10CF28575B0C}" type="pres">
      <dgm:prSet presAssocID="{69026783-86DF-4659-B2D7-53B906F2DCB2}" presName="compositeShape" presStyleCnt="0">
        <dgm:presLayoutVars>
          <dgm:chMax val="2"/>
          <dgm:dir/>
          <dgm:resizeHandles val="exact"/>
        </dgm:presLayoutVars>
      </dgm:prSet>
      <dgm:spPr/>
    </dgm:pt>
    <dgm:pt modelId="{88B1BE81-28A7-452A-95A8-B9F9FD42C9EC}" type="pres">
      <dgm:prSet presAssocID="{C2AD893E-6CA9-4725-AFFB-CC718459354E}" presName="upArrow" presStyleLbl="node1" presStyleIdx="0" presStyleCnt="2" custLinFactNeighborX="-4140"/>
      <dgm:spPr/>
    </dgm:pt>
    <dgm:pt modelId="{A59777B2-C9A1-4E45-A13C-C06FABEDBBE1}" type="pres">
      <dgm:prSet presAssocID="{C2AD893E-6CA9-4725-AFFB-CC718459354E}" presName="upArrowText" presStyleLbl="revTx" presStyleIdx="0" presStyleCnt="2" custScaleX="51885" custScaleY="82111" custLinFactNeighborX="-20027" custLinFactNeighborY="21124">
        <dgm:presLayoutVars>
          <dgm:chMax val="0"/>
          <dgm:bulletEnabled val="1"/>
        </dgm:presLayoutVars>
      </dgm:prSet>
      <dgm:spPr/>
    </dgm:pt>
    <dgm:pt modelId="{54D447A0-FD85-45C7-BBE7-326DE78BA86B}" type="pres">
      <dgm:prSet presAssocID="{5B5847FE-8FCA-482E-8705-F070F8BF82A4}" presName="downArrow" presStyleLbl="node1" presStyleIdx="1" presStyleCnt="2" custLinFactNeighborX="-34140"/>
      <dgm:spPr/>
    </dgm:pt>
    <dgm:pt modelId="{0E72DC48-97A4-4400-9F98-5839539024D0}" type="pres">
      <dgm:prSet presAssocID="{5B5847FE-8FCA-482E-8705-F070F8BF82A4}" presName="downArrowText" presStyleLbl="revTx" presStyleIdx="1" presStyleCnt="2" custScaleX="51864" custScaleY="76282" custLinFactNeighborX="-35682">
        <dgm:presLayoutVars>
          <dgm:chMax val="0"/>
          <dgm:bulletEnabled val="1"/>
        </dgm:presLayoutVars>
      </dgm:prSet>
      <dgm:spPr/>
    </dgm:pt>
  </dgm:ptLst>
  <dgm:cxnLst>
    <dgm:cxn modelId="{534CAC45-3782-4143-AB62-42A601133B86}" type="presOf" srcId="{69026783-86DF-4659-B2D7-53B906F2DCB2}" destId="{6A3DE828-2437-435A-B460-10CF28575B0C}" srcOrd="0" destOrd="0" presId="urn:microsoft.com/office/officeart/2005/8/layout/arrow4"/>
    <dgm:cxn modelId="{48F8F675-0965-479D-86AF-14C245BDC714}" srcId="{69026783-86DF-4659-B2D7-53B906F2DCB2}" destId="{C2AD893E-6CA9-4725-AFFB-CC718459354E}" srcOrd="0" destOrd="0" parTransId="{F7129AA4-DDC9-430B-B932-31AEFBAC03F0}" sibTransId="{E743E44A-36B0-41E0-BDC7-4E44B3FF00D1}"/>
    <dgm:cxn modelId="{64B3EBBF-02D7-4B90-BDB2-503BE2B96293}" type="presOf" srcId="{C2AD893E-6CA9-4725-AFFB-CC718459354E}" destId="{A59777B2-C9A1-4E45-A13C-C06FABEDBBE1}" srcOrd="0" destOrd="0" presId="urn:microsoft.com/office/officeart/2005/8/layout/arrow4"/>
    <dgm:cxn modelId="{3E7500EA-CE1A-4DB3-8070-C4D0481E8833}" type="presOf" srcId="{5B5847FE-8FCA-482E-8705-F070F8BF82A4}" destId="{0E72DC48-97A4-4400-9F98-5839539024D0}" srcOrd="0" destOrd="0" presId="urn:microsoft.com/office/officeart/2005/8/layout/arrow4"/>
    <dgm:cxn modelId="{37B4AAF6-A927-44D9-9E34-82849C455A3F}" srcId="{69026783-86DF-4659-B2D7-53B906F2DCB2}" destId="{5B5847FE-8FCA-482E-8705-F070F8BF82A4}" srcOrd="1" destOrd="0" parTransId="{1CC77344-74AA-4171-904A-DFCAA4301038}" sibTransId="{2D7A146A-7B15-4EA8-B3E8-1DA6FA5E90D3}"/>
    <dgm:cxn modelId="{7594A1A2-9D3B-4280-9761-85082A66E491}" type="presParOf" srcId="{6A3DE828-2437-435A-B460-10CF28575B0C}" destId="{88B1BE81-28A7-452A-95A8-B9F9FD42C9EC}" srcOrd="0" destOrd="0" presId="urn:microsoft.com/office/officeart/2005/8/layout/arrow4"/>
    <dgm:cxn modelId="{9589CC19-A6A9-4A88-A4E5-087CCB57C933}" type="presParOf" srcId="{6A3DE828-2437-435A-B460-10CF28575B0C}" destId="{A59777B2-C9A1-4E45-A13C-C06FABEDBBE1}" srcOrd="1" destOrd="0" presId="urn:microsoft.com/office/officeart/2005/8/layout/arrow4"/>
    <dgm:cxn modelId="{BF097C1C-1639-4A7A-B64C-643C8C071A78}" type="presParOf" srcId="{6A3DE828-2437-435A-B460-10CF28575B0C}" destId="{54D447A0-FD85-45C7-BBE7-326DE78BA86B}" srcOrd="2" destOrd="0" presId="urn:microsoft.com/office/officeart/2005/8/layout/arrow4"/>
    <dgm:cxn modelId="{7BDD9E83-7189-4E50-A0AF-04FFE2F83AAF}" type="presParOf" srcId="{6A3DE828-2437-435A-B460-10CF28575B0C}" destId="{0E72DC48-97A4-4400-9F98-5839539024D0}" srcOrd="3" destOrd="0" presId="urn:microsoft.com/office/officeart/2005/8/layout/arrow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9C350F8-290B-4C76-B1EF-B1FD6F5B8F29}"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lang="en-US"/>
        </a:p>
      </dgm:t>
    </dgm:pt>
    <dgm:pt modelId="{BE50BB0A-52F2-44C8-83A9-56BAB3F75125}">
      <dgm:prSet phldrT="[Text]"/>
      <dgm:spPr/>
      <dgm:t>
        <a:bodyPr/>
        <a:lstStyle/>
        <a:p>
          <a:r>
            <a:rPr lang="en-US" dirty="0"/>
            <a:t>Costs</a:t>
          </a:r>
        </a:p>
      </dgm:t>
    </dgm:pt>
    <dgm:pt modelId="{B947D338-C123-4EC6-9199-7431D56F79B7}" type="parTrans" cxnId="{CC933166-9667-4C90-A2F9-FBFE40E9845B}">
      <dgm:prSet/>
      <dgm:spPr/>
      <dgm:t>
        <a:bodyPr/>
        <a:lstStyle/>
        <a:p>
          <a:endParaRPr lang="en-US"/>
        </a:p>
      </dgm:t>
    </dgm:pt>
    <dgm:pt modelId="{8F318FF7-DE16-475B-ABBD-C11C00E4B647}" type="sibTrans" cxnId="{CC933166-9667-4C90-A2F9-FBFE40E9845B}">
      <dgm:prSet/>
      <dgm:spPr/>
      <dgm:t>
        <a:bodyPr/>
        <a:lstStyle/>
        <a:p>
          <a:endParaRPr lang="en-US"/>
        </a:p>
      </dgm:t>
    </dgm:pt>
    <dgm:pt modelId="{CA742C03-2343-46EA-B13F-AD7E6A77FE32}">
      <dgm:prSet phldrT="[Text]"/>
      <dgm:spPr/>
      <dgm:t>
        <a:bodyPr/>
        <a:lstStyle/>
        <a:p>
          <a:r>
            <a:rPr lang="en-US" dirty="0"/>
            <a:t>Revenue</a:t>
          </a:r>
        </a:p>
      </dgm:t>
    </dgm:pt>
    <dgm:pt modelId="{F7CEE1DC-03D9-4215-BB68-D53635E7ADBD}" type="parTrans" cxnId="{A57A26AD-F8C3-4919-82EB-521F1610FE02}">
      <dgm:prSet/>
      <dgm:spPr/>
      <dgm:t>
        <a:bodyPr/>
        <a:lstStyle/>
        <a:p>
          <a:endParaRPr lang="en-US"/>
        </a:p>
      </dgm:t>
    </dgm:pt>
    <dgm:pt modelId="{A1EF945E-5F57-4F63-A334-C4027BB65F09}" type="sibTrans" cxnId="{A57A26AD-F8C3-4919-82EB-521F1610FE02}">
      <dgm:prSet/>
      <dgm:spPr/>
      <dgm:t>
        <a:bodyPr/>
        <a:lstStyle/>
        <a:p>
          <a:endParaRPr lang="en-US"/>
        </a:p>
      </dgm:t>
    </dgm:pt>
    <dgm:pt modelId="{D721CC50-112D-4150-A330-0B8BE9B6FB30}" type="pres">
      <dgm:prSet presAssocID="{D9C350F8-290B-4C76-B1EF-B1FD6F5B8F29}" presName="compositeShape" presStyleCnt="0">
        <dgm:presLayoutVars>
          <dgm:chMax val="2"/>
          <dgm:dir/>
          <dgm:resizeHandles val="exact"/>
        </dgm:presLayoutVars>
      </dgm:prSet>
      <dgm:spPr/>
    </dgm:pt>
    <dgm:pt modelId="{F8D4CE52-2085-4607-95F9-3005C0088719}" type="pres">
      <dgm:prSet presAssocID="{D9C350F8-290B-4C76-B1EF-B1FD6F5B8F29}" presName="divider" presStyleLbl="fgShp" presStyleIdx="0" presStyleCnt="1"/>
      <dgm:spPr/>
    </dgm:pt>
    <dgm:pt modelId="{C1CFC33C-4147-42F0-B803-5577A8DE66A4}" type="pres">
      <dgm:prSet presAssocID="{BE50BB0A-52F2-44C8-83A9-56BAB3F75125}" presName="downArrow" presStyleLbl="node1" presStyleIdx="0" presStyleCnt="2"/>
      <dgm:spPr/>
    </dgm:pt>
    <dgm:pt modelId="{4D1A761B-D819-4652-98E8-9D8F729A5E4C}" type="pres">
      <dgm:prSet presAssocID="{BE50BB0A-52F2-44C8-83A9-56BAB3F75125}" presName="downArrowText" presStyleLbl="revTx" presStyleIdx="0" presStyleCnt="2">
        <dgm:presLayoutVars>
          <dgm:bulletEnabled val="1"/>
        </dgm:presLayoutVars>
      </dgm:prSet>
      <dgm:spPr/>
    </dgm:pt>
    <dgm:pt modelId="{377B0144-995C-407D-90AE-4EA22175D076}" type="pres">
      <dgm:prSet presAssocID="{CA742C03-2343-46EA-B13F-AD7E6A77FE32}" presName="upArrow" presStyleLbl="node1" presStyleIdx="1" presStyleCnt="2"/>
      <dgm:spPr/>
    </dgm:pt>
    <dgm:pt modelId="{9E79465A-8F47-450F-98FD-2F9658BD5FA9}" type="pres">
      <dgm:prSet presAssocID="{CA742C03-2343-46EA-B13F-AD7E6A77FE32}" presName="upArrowText" presStyleLbl="revTx" presStyleIdx="1" presStyleCnt="2" custScaleX="126974">
        <dgm:presLayoutVars>
          <dgm:bulletEnabled val="1"/>
        </dgm:presLayoutVars>
      </dgm:prSet>
      <dgm:spPr/>
    </dgm:pt>
  </dgm:ptLst>
  <dgm:cxnLst>
    <dgm:cxn modelId="{36C3FD36-203D-47FA-ADCA-05BBD1ACE8BF}" type="presOf" srcId="{CA742C03-2343-46EA-B13F-AD7E6A77FE32}" destId="{9E79465A-8F47-450F-98FD-2F9658BD5FA9}" srcOrd="0" destOrd="0" presId="urn:microsoft.com/office/officeart/2005/8/layout/arrow3"/>
    <dgm:cxn modelId="{CC933166-9667-4C90-A2F9-FBFE40E9845B}" srcId="{D9C350F8-290B-4C76-B1EF-B1FD6F5B8F29}" destId="{BE50BB0A-52F2-44C8-83A9-56BAB3F75125}" srcOrd="0" destOrd="0" parTransId="{B947D338-C123-4EC6-9199-7431D56F79B7}" sibTransId="{8F318FF7-DE16-475B-ABBD-C11C00E4B647}"/>
    <dgm:cxn modelId="{C44F6D7C-84E5-4CE0-9E3B-D7AA67FA67C0}" type="presOf" srcId="{D9C350F8-290B-4C76-B1EF-B1FD6F5B8F29}" destId="{D721CC50-112D-4150-A330-0B8BE9B6FB30}" srcOrd="0" destOrd="0" presId="urn:microsoft.com/office/officeart/2005/8/layout/arrow3"/>
    <dgm:cxn modelId="{B8735DAB-66FF-4119-A5EB-04F218F79909}" type="presOf" srcId="{BE50BB0A-52F2-44C8-83A9-56BAB3F75125}" destId="{4D1A761B-D819-4652-98E8-9D8F729A5E4C}" srcOrd="0" destOrd="0" presId="urn:microsoft.com/office/officeart/2005/8/layout/arrow3"/>
    <dgm:cxn modelId="{A57A26AD-F8C3-4919-82EB-521F1610FE02}" srcId="{D9C350F8-290B-4C76-B1EF-B1FD6F5B8F29}" destId="{CA742C03-2343-46EA-B13F-AD7E6A77FE32}" srcOrd="1" destOrd="0" parTransId="{F7CEE1DC-03D9-4215-BB68-D53635E7ADBD}" sibTransId="{A1EF945E-5F57-4F63-A334-C4027BB65F09}"/>
    <dgm:cxn modelId="{07822FB8-FD66-4AA6-B2C6-DBCD9AB266AE}" type="presParOf" srcId="{D721CC50-112D-4150-A330-0B8BE9B6FB30}" destId="{F8D4CE52-2085-4607-95F9-3005C0088719}" srcOrd="0" destOrd="0" presId="urn:microsoft.com/office/officeart/2005/8/layout/arrow3"/>
    <dgm:cxn modelId="{F27365BB-D9E3-4E27-8478-B98601C9E43A}" type="presParOf" srcId="{D721CC50-112D-4150-A330-0B8BE9B6FB30}" destId="{C1CFC33C-4147-42F0-B803-5577A8DE66A4}" srcOrd="1" destOrd="0" presId="urn:microsoft.com/office/officeart/2005/8/layout/arrow3"/>
    <dgm:cxn modelId="{1A2C3313-2F86-40B9-B0C8-52A1C31D4204}" type="presParOf" srcId="{D721CC50-112D-4150-A330-0B8BE9B6FB30}" destId="{4D1A761B-D819-4652-98E8-9D8F729A5E4C}" srcOrd="2" destOrd="0" presId="urn:microsoft.com/office/officeart/2005/8/layout/arrow3"/>
    <dgm:cxn modelId="{1E40BE7F-1F8E-447C-BC9D-68DD4775EFED}" type="presParOf" srcId="{D721CC50-112D-4150-A330-0B8BE9B6FB30}" destId="{377B0144-995C-407D-90AE-4EA22175D076}" srcOrd="3" destOrd="0" presId="urn:microsoft.com/office/officeart/2005/8/layout/arrow3"/>
    <dgm:cxn modelId="{0C9DA69F-2909-40B8-9537-B5AAB9C8CDC5}" type="presParOf" srcId="{D721CC50-112D-4150-A330-0B8BE9B6FB30}" destId="{9E79465A-8F47-450F-98FD-2F9658BD5FA9}"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D35A8C2-AF4C-41EC-8E0C-C0BB541B1280}"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1FE4E0C8-CB4C-4B36-B2F6-DC44FF0529FE}">
      <dgm:prSet phldrT="[Text]"/>
      <dgm:spPr/>
      <dgm:t>
        <a:bodyPr/>
        <a:lstStyle/>
        <a:p>
          <a:r>
            <a:rPr lang="en-US" dirty="0"/>
            <a:t>Current Context</a:t>
          </a:r>
        </a:p>
      </dgm:t>
    </dgm:pt>
    <dgm:pt modelId="{1DA00E7D-E739-438A-9CD8-6943035C154B}" type="parTrans" cxnId="{4B9FE836-72BB-40DD-97FB-A971AE05EE14}">
      <dgm:prSet/>
      <dgm:spPr/>
      <dgm:t>
        <a:bodyPr/>
        <a:lstStyle/>
        <a:p>
          <a:endParaRPr lang="en-US"/>
        </a:p>
      </dgm:t>
    </dgm:pt>
    <dgm:pt modelId="{576B6BB0-6128-4C28-B3DA-6108C8D28A05}" type="sibTrans" cxnId="{4B9FE836-72BB-40DD-97FB-A971AE05EE14}">
      <dgm:prSet/>
      <dgm:spPr/>
      <dgm:t>
        <a:bodyPr/>
        <a:lstStyle/>
        <a:p>
          <a:endParaRPr lang="en-US"/>
        </a:p>
      </dgm:t>
    </dgm:pt>
    <dgm:pt modelId="{F58A9725-16AC-4147-A946-77014EAAE666}">
      <dgm:prSet phldrT="[Text]"/>
      <dgm:spPr/>
      <dgm:t>
        <a:bodyPr/>
        <a:lstStyle/>
        <a:p>
          <a:r>
            <a:rPr lang="en-US" dirty="0"/>
            <a:t>Impetus for Change</a:t>
          </a:r>
        </a:p>
      </dgm:t>
    </dgm:pt>
    <dgm:pt modelId="{1CE9D66E-E63F-418D-9563-CD4D2007E6F7}" type="parTrans" cxnId="{15B234E1-DF2D-41C1-85C1-240AB1046120}">
      <dgm:prSet/>
      <dgm:spPr/>
      <dgm:t>
        <a:bodyPr/>
        <a:lstStyle/>
        <a:p>
          <a:endParaRPr lang="en-US"/>
        </a:p>
      </dgm:t>
    </dgm:pt>
    <dgm:pt modelId="{130E3AC8-A39C-4735-87DF-A45BF4590850}" type="sibTrans" cxnId="{15B234E1-DF2D-41C1-85C1-240AB1046120}">
      <dgm:prSet/>
      <dgm:spPr/>
      <dgm:t>
        <a:bodyPr/>
        <a:lstStyle/>
        <a:p>
          <a:endParaRPr lang="en-US"/>
        </a:p>
      </dgm:t>
    </dgm:pt>
    <dgm:pt modelId="{C86B4F85-895F-464F-905F-FBF7F64AC84E}">
      <dgm:prSet phldrT="[Text]"/>
      <dgm:spPr/>
      <dgm:t>
        <a:bodyPr/>
        <a:lstStyle/>
        <a:p>
          <a:r>
            <a:rPr lang="en-US" dirty="0"/>
            <a:t>Change Ideas</a:t>
          </a:r>
        </a:p>
      </dgm:t>
    </dgm:pt>
    <dgm:pt modelId="{8533BC10-CA85-4667-8A2D-0638E8B8FF9C}" type="parTrans" cxnId="{700DA7F2-A5C1-4566-B4BF-42ED5E14C992}">
      <dgm:prSet/>
      <dgm:spPr/>
      <dgm:t>
        <a:bodyPr/>
        <a:lstStyle/>
        <a:p>
          <a:endParaRPr lang="en-US"/>
        </a:p>
      </dgm:t>
    </dgm:pt>
    <dgm:pt modelId="{7B76380B-DBA7-4FA1-B569-347E9FAF0A63}" type="sibTrans" cxnId="{700DA7F2-A5C1-4566-B4BF-42ED5E14C992}">
      <dgm:prSet/>
      <dgm:spPr/>
      <dgm:t>
        <a:bodyPr/>
        <a:lstStyle/>
        <a:p>
          <a:endParaRPr lang="en-US"/>
        </a:p>
      </dgm:t>
    </dgm:pt>
    <dgm:pt modelId="{D3E5F54E-64AB-431A-9CC9-094B80334E03}" type="pres">
      <dgm:prSet presAssocID="{CD35A8C2-AF4C-41EC-8E0C-C0BB541B1280}" presName="Name0" presStyleCnt="0">
        <dgm:presLayoutVars>
          <dgm:chMax val="11"/>
          <dgm:chPref val="11"/>
          <dgm:dir/>
          <dgm:resizeHandles/>
        </dgm:presLayoutVars>
      </dgm:prSet>
      <dgm:spPr/>
    </dgm:pt>
    <dgm:pt modelId="{6EA56644-2B14-4611-82AD-7F3A0B872654}" type="pres">
      <dgm:prSet presAssocID="{C86B4F85-895F-464F-905F-FBF7F64AC84E}" presName="Accent3" presStyleCnt="0"/>
      <dgm:spPr/>
    </dgm:pt>
    <dgm:pt modelId="{C086F8B6-2805-4F38-9AAD-D30375EDA20E}" type="pres">
      <dgm:prSet presAssocID="{C86B4F85-895F-464F-905F-FBF7F64AC84E}" presName="Accent" presStyleLbl="node1" presStyleIdx="0" presStyleCnt="3"/>
      <dgm:spPr/>
    </dgm:pt>
    <dgm:pt modelId="{2455B101-E06D-466F-A3BF-B0FAA2EB72FF}" type="pres">
      <dgm:prSet presAssocID="{C86B4F85-895F-464F-905F-FBF7F64AC84E}" presName="ParentBackground3" presStyleCnt="0"/>
      <dgm:spPr/>
    </dgm:pt>
    <dgm:pt modelId="{04141F32-BC85-4437-9C0C-D85431BB194B}" type="pres">
      <dgm:prSet presAssocID="{C86B4F85-895F-464F-905F-FBF7F64AC84E}" presName="ParentBackground" presStyleLbl="fgAcc1" presStyleIdx="0" presStyleCnt="3"/>
      <dgm:spPr/>
    </dgm:pt>
    <dgm:pt modelId="{5E75E1ED-F1BE-40DC-8DFF-8C5C73FEE172}" type="pres">
      <dgm:prSet presAssocID="{C86B4F85-895F-464F-905F-FBF7F64AC84E}" presName="Parent3" presStyleLbl="revTx" presStyleIdx="0" presStyleCnt="0">
        <dgm:presLayoutVars>
          <dgm:chMax val="1"/>
          <dgm:chPref val="1"/>
          <dgm:bulletEnabled val="1"/>
        </dgm:presLayoutVars>
      </dgm:prSet>
      <dgm:spPr/>
    </dgm:pt>
    <dgm:pt modelId="{AD686530-108F-4714-902D-B0E1533877FB}" type="pres">
      <dgm:prSet presAssocID="{F58A9725-16AC-4147-A946-77014EAAE666}" presName="Accent2" presStyleCnt="0"/>
      <dgm:spPr/>
    </dgm:pt>
    <dgm:pt modelId="{F56E8B87-64E6-432D-984E-B27F5103ADEA}" type="pres">
      <dgm:prSet presAssocID="{F58A9725-16AC-4147-A946-77014EAAE666}" presName="Accent" presStyleLbl="node1" presStyleIdx="1" presStyleCnt="3"/>
      <dgm:spPr/>
    </dgm:pt>
    <dgm:pt modelId="{08C44E99-52F8-4858-A28F-4DAD530FE178}" type="pres">
      <dgm:prSet presAssocID="{F58A9725-16AC-4147-A946-77014EAAE666}" presName="ParentBackground2" presStyleCnt="0"/>
      <dgm:spPr/>
    </dgm:pt>
    <dgm:pt modelId="{6FFAD4C3-90E5-48D5-87CA-D9672214762E}" type="pres">
      <dgm:prSet presAssocID="{F58A9725-16AC-4147-A946-77014EAAE666}" presName="ParentBackground" presStyleLbl="fgAcc1" presStyleIdx="1" presStyleCnt="3"/>
      <dgm:spPr/>
    </dgm:pt>
    <dgm:pt modelId="{93964C1A-7927-4BBF-AD10-B80D598EAA25}" type="pres">
      <dgm:prSet presAssocID="{F58A9725-16AC-4147-A946-77014EAAE666}" presName="Parent2" presStyleLbl="revTx" presStyleIdx="0" presStyleCnt="0">
        <dgm:presLayoutVars>
          <dgm:chMax val="1"/>
          <dgm:chPref val="1"/>
          <dgm:bulletEnabled val="1"/>
        </dgm:presLayoutVars>
      </dgm:prSet>
      <dgm:spPr/>
    </dgm:pt>
    <dgm:pt modelId="{46B1DAF5-8355-42D1-964B-809CDC98E4D6}" type="pres">
      <dgm:prSet presAssocID="{1FE4E0C8-CB4C-4B36-B2F6-DC44FF0529FE}" presName="Accent1" presStyleCnt="0"/>
      <dgm:spPr/>
    </dgm:pt>
    <dgm:pt modelId="{A9BFEEDE-AC73-4415-99BC-21D0059275E0}" type="pres">
      <dgm:prSet presAssocID="{1FE4E0C8-CB4C-4B36-B2F6-DC44FF0529FE}" presName="Accent" presStyleLbl="node1" presStyleIdx="2" presStyleCnt="3"/>
      <dgm:spPr/>
    </dgm:pt>
    <dgm:pt modelId="{5DD68065-B24A-4949-AEDF-82B762DAD1E8}" type="pres">
      <dgm:prSet presAssocID="{1FE4E0C8-CB4C-4B36-B2F6-DC44FF0529FE}" presName="ParentBackground1" presStyleCnt="0"/>
      <dgm:spPr/>
    </dgm:pt>
    <dgm:pt modelId="{2EE3A804-5E29-4E4F-8C0E-F634B9C9DF46}" type="pres">
      <dgm:prSet presAssocID="{1FE4E0C8-CB4C-4B36-B2F6-DC44FF0529FE}" presName="ParentBackground" presStyleLbl="fgAcc1" presStyleIdx="2" presStyleCnt="3" custLinFactNeighborX="3348" custLinFactNeighborY="1200"/>
      <dgm:spPr/>
    </dgm:pt>
    <dgm:pt modelId="{D33EE117-093A-45B5-AD81-98A03BD4B67F}" type="pres">
      <dgm:prSet presAssocID="{1FE4E0C8-CB4C-4B36-B2F6-DC44FF0529FE}" presName="Parent1" presStyleLbl="revTx" presStyleIdx="0" presStyleCnt="0">
        <dgm:presLayoutVars>
          <dgm:chMax val="1"/>
          <dgm:chPref val="1"/>
          <dgm:bulletEnabled val="1"/>
        </dgm:presLayoutVars>
      </dgm:prSet>
      <dgm:spPr/>
    </dgm:pt>
  </dgm:ptLst>
  <dgm:cxnLst>
    <dgm:cxn modelId="{F6792E10-B53B-4BE3-AB57-BC1AA55AD679}" type="presOf" srcId="{1FE4E0C8-CB4C-4B36-B2F6-DC44FF0529FE}" destId="{D33EE117-093A-45B5-AD81-98A03BD4B67F}" srcOrd="1" destOrd="0" presId="urn:microsoft.com/office/officeart/2011/layout/CircleProcess"/>
    <dgm:cxn modelId="{3D9DC114-6B63-4DE9-B04F-6CD666D5EB5F}" type="presOf" srcId="{F58A9725-16AC-4147-A946-77014EAAE666}" destId="{6FFAD4C3-90E5-48D5-87CA-D9672214762E}" srcOrd="0" destOrd="0" presId="urn:microsoft.com/office/officeart/2011/layout/CircleProcess"/>
    <dgm:cxn modelId="{AA437423-4D8A-448C-8AEF-E47D9B93EDF0}" type="presOf" srcId="{C86B4F85-895F-464F-905F-FBF7F64AC84E}" destId="{04141F32-BC85-4437-9C0C-D85431BB194B}" srcOrd="0" destOrd="0" presId="urn:microsoft.com/office/officeart/2011/layout/CircleProcess"/>
    <dgm:cxn modelId="{4B9FE836-72BB-40DD-97FB-A971AE05EE14}" srcId="{CD35A8C2-AF4C-41EC-8E0C-C0BB541B1280}" destId="{1FE4E0C8-CB4C-4B36-B2F6-DC44FF0529FE}" srcOrd="0" destOrd="0" parTransId="{1DA00E7D-E739-438A-9CD8-6943035C154B}" sibTransId="{576B6BB0-6128-4C28-B3DA-6108C8D28A05}"/>
    <dgm:cxn modelId="{153DF856-11E2-42EA-A8F9-1E4961A879D8}" type="presOf" srcId="{C86B4F85-895F-464F-905F-FBF7F64AC84E}" destId="{5E75E1ED-F1BE-40DC-8DFF-8C5C73FEE172}" srcOrd="1" destOrd="0" presId="urn:microsoft.com/office/officeart/2011/layout/CircleProcess"/>
    <dgm:cxn modelId="{59CF7DA7-1408-4832-87C2-0F9361FB5451}" type="presOf" srcId="{1FE4E0C8-CB4C-4B36-B2F6-DC44FF0529FE}" destId="{2EE3A804-5E29-4E4F-8C0E-F634B9C9DF46}" srcOrd="0" destOrd="0" presId="urn:microsoft.com/office/officeart/2011/layout/CircleProcess"/>
    <dgm:cxn modelId="{7A5F7FC3-FEC6-448E-82F4-9E6AA6AF6F7F}" type="presOf" srcId="{F58A9725-16AC-4147-A946-77014EAAE666}" destId="{93964C1A-7927-4BBF-AD10-B80D598EAA25}" srcOrd="1" destOrd="0" presId="urn:microsoft.com/office/officeart/2011/layout/CircleProcess"/>
    <dgm:cxn modelId="{15B234E1-DF2D-41C1-85C1-240AB1046120}" srcId="{CD35A8C2-AF4C-41EC-8E0C-C0BB541B1280}" destId="{F58A9725-16AC-4147-A946-77014EAAE666}" srcOrd="1" destOrd="0" parTransId="{1CE9D66E-E63F-418D-9563-CD4D2007E6F7}" sibTransId="{130E3AC8-A39C-4735-87DF-A45BF4590850}"/>
    <dgm:cxn modelId="{700DA7F2-A5C1-4566-B4BF-42ED5E14C992}" srcId="{CD35A8C2-AF4C-41EC-8E0C-C0BB541B1280}" destId="{C86B4F85-895F-464F-905F-FBF7F64AC84E}" srcOrd="2" destOrd="0" parTransId="{8533BC10-CA85-4667-8A2D-0638E8B8FF9C}" sibTransId="{7B76380B-DBA7-4FA1-B569-347E9FAF0A63}"/>
    <dgm:cxn modelId="{CBA59BFB-4D47-4624-800C-38A4D5E682CB}" type="presOf" srcId="{CD35A8C2-AF4C-41EC-8E0C-C0BB541B1280}" destId="{D3E5F54E-64AB-431A-9CC9-094B80334E03}" srcOrd="0" destOrd="0" presId="urn:microsoft.com/office/officeart/2011/layout/CircleProcess"/>
    <dgm:cxn modelId="{93BEF721-81AF-4C9A-B338-589DE182C006}" type="presParOf" srcId="{D3E5F54E-64AB-431A-9CC9-094B80334E03}" destId="{6EA56644-2B14-4611-82AD-7F3A0B872654}" srcOrd="0" destOrd="0" presId="urn:microsoft.com/office/officeart/2011/layout/CircleProcess"/>
    <dgm:cxn modelId="{1C8B1925-2F56-43FB-AFE0-D76729C4E91F}" type="presParOf" srcId="{6EA56644-2B14-4611-82AD-7F3A0B872654}" destId="{C086F8B6-2805-4F38-9AAD-D30375EDA20E}" srcOrd="0" destOrd="0" presId="urn:microsoft.com/office/officeart/2011/layout/CircleProcess"/>
    <dgm:cxn modelId="{57A02368-3D5E-40E7-89EF-6BAE11047CDC}" type="presParOf" srcId="{D3E5F54E-64AB-431A-9CC9-094B80334E03}" destId="{2455B101-E06D-466F-A3BF-B0FAA2EB72FF}" srcOrd="1" destOrd="0" presId="urn:microsoft.com/office/officeart/2011/layout/CircleProcess"/>
    <dgm:cxn modelId="{2E44E398-0B4F-4ADF-BB8E-FCC6BA8DC4C2}" type="presParOf" srcId="{2455B101-E06D-466F-A3BF-B0FAA2EB72FF}" destId="{04141F32-BC85-4437-9C0C-D85431BB194B}" srcOrd="0" destOrd="0" presId="urn:microsoft.com/office/officeart/2011/layout/CircleProcess"/>
    <dgm:cxn modelId="{8ED1E31F-4163-4CE7-B863-19E1D2D34CFE}" type="presParOf" srcId="{D3E5F54E-64AB-431A-9CC9-094B80334E03}" destId="{5E75E1ED-F1BE-40DC-8DFF-8C5C73FEE172}" srcOrd="2" destOrd="0" presId="urn:microsoft.com/office/officeart/2011/layout/CircleProcess"/>
    <dgm:cxn modelId="{F6EFAADC-4EA0-4E35-8417-5DD1CE438733}" type="presParOf" srcId="{D3E5F54E-64AB-431A-9CC9-094B80334E03}" destId="{AD686530-108F-4714-902D-B0E1533877FB}" srcOrd="3" destOrd="0" presId="urn:microsoft.com/office/officeart/2011/layout/CircleProcess"/>
    <dgm:cxn modelId="{FA86FE14-3A3B-4B20-8A80-62A680D7A9A7}" type="presParOf" srcId="{AD686530-108F-4714-902D-B0E1533877FB}" destId="{F56E8B87-64E6-432D-984E-B27F5103ADEA}" srcOrd="0" destOrd="0" presId="urn:microsoft.com/office/officeart/2011/layout/CircleProcess"/>
    <dgm:cxn modelId="{03FC16FF-FF0A-4479-B699-EA98271E6963}" type="presParOf" srcId="{D3E5F54E-64AB-431A-9CC9-094B80334E03}" destId="{08C44E99-52F8-4858-A28F-4DAD530FE178}" srcOrd="4" destOrd="0" presId="urn:microsoft.com/office/officeart/2011/layout/CircleProcess"/>
    <dgm:cxn modelId="{9F510D17-1111-4CFB-93D7-8182BE569C59}" type="presParOf" srcId="{08C44E99-52F8-4858-A28F-4DAD530FE178}" destId="{6FFAD4C3-90E5-48D5-87CA-D9672214762E}" srcOrd="0" destOrd="0" presId="urn:microsoft.com/office/officeart/2011/layout/CircleProcess"/>
    <dgm:cxn modelId="{1CCD3376-2CC8-4295-86A7-B812FA5C8EE8}" type="presParOf" srcId="{D3E5F54E-64AB-431A-9CC9-094B80334E03}" destId="{93964C1A-7927-4BBF-AD10-B80D598EAA25}" srcOrd="5" destOrd="0" presId="urn:microsoft.com/office/officeart/2011/layout/CircleProcess"/>
    <dgm:cxn modelId="{9F86DE53-2950-4F19-817F-95DB82B08704}" type="presParOf" srcId="{D3E5F54E-64AB-431A-9CC9-094B80334E03}" destId="{46B1DAF5-8355-42D1-964B-809CDC98E4D6}" srcOrd="6" destOrd="0" presId="urn:microsoft.com/office/officeart/2011/layout/CircleProcess"/>
    <dgm:cxn modelId="{6924219B-F492-4A58-AA84-034EE78F3640}" type="presParOf" srcId="{46B1DAF5-8355-42D1-964B-809CDC98E4D6}" destId="{A9BFEEDE-AC73-4415-99BC-21D0059275E0}" srcOrd="0" destOrd="0" presId="urn:microsoft.com/office/officeart/2011/layout/CircleProcess"/>
    <dgm:cxn modelId="{ED22C4D9-438F-4E06-9182-1EAEF56FC1F3}" type="presParOf" srcId="{D3E5F54E-64AB-431A-9CC9-094B80334E03}" destId="{5DD68065-B24A-4949-AEDF-82B762DAD1E8}" srcOrd="7" destOrd="0" presId="urn:microsoft.com/office/officeart/2011/layout/CircleProcess"/>
    <dgm:cxn modelId="{D8F8A4DF-5370-441D-AC91-0652793B19FF}" type="presParOf" srcId="{5DD68065-B24A-4949-AEDF-82B762DAD1E8}" destId="{2EE3A804-5E29-4E4F-8C0E-F634B9C9DF46}" srcOrd="0" destOrd="0" presId="urn:microsoft.com/office/officeart/2011/layout/CircleProcess"/>
    <dgm:cxn modelId="{BAEFC4DF-56AA-4392-A17B-DEA0C9546588}" type="presParOf" srcId="{D3E5F54E-64AB-431A-9CC9-094B80334E03}" destId="{D33EE117-093A-45B5-AD81-98A03BD4B67F}"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E661A-60BF-4C48-BA74-0AF4CABF24A4}">
      <dsp:nvSpPr>
        <dsp:cNvPr id="0" name=""/>
        <dsp:cNvSpPr/>
      </dsp:nvSpPr>
      <dsp:spPr>
        <a:xfrm>
          <a:off x="0" y="3754052"/>
          <a:ext cx="6858000" cy="1348643"/>
        </a:xfrm>
        <a:prstGeom prst="rec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latin typeface="Calibri" panose="020F0502020204030204" pitchFamily="34" charset="0"/>
            </a:rPr>
            <a:t>Compare Demand to Capacity</a:t>
          </a:r>
        </a:p>
      </dsp:txBody>
      <dsp:txXfrm>
        <a:off x="0" y="3754052"/>
        <a:ext cx="6858000" cy="728267"/>
      </dsp:txXfrm>
    </dsp:sp>
    <dsp:sp modelId="{172F71DA-5813-4639-A4AB-711202B3E66A}">
      <dsp:nvSpPr>
        <dsp:cNvPr id="0" name=""/>
        <dsp:cNvSpPr/>
      </dsp:nvSpPr>
      <dsp:spPr>
        <a:xfrm>
          <a:off x="0" y="4455346"/>
          <a:ext cx="6858000" cy="620375"/>
        </a:xfrm>
        <a:prstGeom prst="rect">
          <a:avLst/>
        </a:prstGeom>
        <a:solidFill>
          <a:schemeClr val="accent1">
            <a:alpha val="90000"/>
            <a:tint val="40000"/>
            <a:hueOff val="0"/>
            <a:satOff val="0"/>
            <a:lumOff val="0"/>
            <a:alphaOff val="0"/>
          </a:schemeClr>
        </a:solidFill>
        <a:ln w="282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Calibri" panose="020F0502020204030204" pitchFamily="34" charset="0"/>
            </a:rPr>
            <a:t>Are services aligned with demand?</a:t>
          </a:r>
        </a:p>
      </dsp:txBody>
      <dsp:txXfrm>
        <a:off x="0" y="4455346"/>
        <a:ext cx="6858000" cy="620375"/>
      </dsp:txXfrm>
    </dsp:sp>
    <dsp:sp modelId="{8678892A-37B5-4C3A-8C9E-BFFB20DC62DB}">
      <dsp:nvSpPr>
        <dsp:cNvPr id="0" name=""/>
        <dsp:cNvSpPr/>
      </dsp:nvSpPr>
      <dsp:spPr>
        <a:xfrm rot="10800000">
          <a:off x="0" y="1700068"/>
          <a:ext cx="6858000" cy="2074213"/>
        </a:xfrm>
        <a:prstGeom prst="upArrowCallou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latin typeface="Calibri" panose="020F0502020204030204" pitchFamily="34" charset="0"/>
            </a:rPr>
            <a:t>Calculate Demand </a:t>
          </a:r>
        </a:p>
      </dsp:txBody>
      <dsp:txXfrm rot="-10800000">
        <a:off x="0" y="1700068"/>
        <a:ext cx="6858000" cy="728048"/>
      </dsp:txXfrm>
    </dsp:sp>
    <dsp:sp modelId="{0F91E8CC-DA86-4DF4-B231-11A7A526D006}">
      <dsp:nvSpPr>
        <dsp:cNvPr id="0" name=""/>
        <dsp:cNvSpPr/>
      </dsp:nvSpPr>
      <dsp:spPr>
        <a:xfrm>
          <a:off x="0" y="2428117"/>
          <a:ext cx="6858000" cy="620189"/>
        </a:xfrm>
        <a:prstGeom prst="rect">
          <a:avLst/>
        </a:prstGeom>
        <a:solidFill>
          <a:schemeClr val="accent1">
            <a:alpha val="90000"/>
            <a:tint val="40000"/>
            <a:hueOff val="0"/>
            <a:satOff val="0"/>
            <a:lumOff val="0"/>
            <a:alphaOff val="0"/>
          </a:schemeClr>
        </a:solidFill>
        <a:ln w="282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Calibri" panose="020F0502020204030204" pitchFamily="34" charset="0"/>
            </a:rPr>
            <a:t>Appointment requests for specific services</a:t>
          </a:r>
        </a:p>
      </dsp:txBody>
      <dsp:txXfrm>
        <a:off x="0" y="2428117"/>
        <a:ext cx="6858000" cy="620189"/>
      </dsp:txXfrm>
    </dsp:sp>
    <dsp:sp modelId="{DFD07783-574D-4A0B-AE7E-C8F4E1ADE818}">
      <dsp:nvSpPr>
        <dsp:cNvPr id="0" name=""/>
        <dsp:cNvSpPr/>
      </dsp:nvSpPr>
      <dsp:spPr>
        <a:xfrm rot="10800000">
          <a:off x="0" y="83204"/>
          <a:ext cx="6858000" cy="1717593"/>
        </a:xfrm>
        <a:prstGeom prst="upArrowCallou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latin typeface="Calibri" panose="020F0502020204030204" pitchFamily="34" charset="0"/>
            </a:rPr>
            <a:t>Calculate Capacity</a:t>
          </a:r>
        </a:p>
      </dsp:txBody>
      <dsp:txXfrm rot="-10800000">
        <a:off x="0" y="83204"/>
        <a:ext cx="6858000" cy="602875"/>
      </dsp:txXfrm>
    </dsp:sp>
    <dsp:sp modelId="{5C46126E-F9E2-4D53-9372-E86486DA4F63}">
      <dsp:nvSpPr>
        <dsp:cNvPr id="0" name=""/>
        <dsp:cNvSpPr/>
      </dsp:nvSpPr>
      <dsp:spPr>
        <a:xfrm>
          <a:off x="0" y="638761"/>
          <a:ext cx="6858000" cy="504239"/>
        </a:xfrm>
        <a:prstGeom prst="rect">
          <a:avLst/>
        </a:prstGeom>
        <a:solidFill>
          <a:schemeClr val="accent1">
            <a:alpha val="90000"/>
            <a:tint val="40000"/>
            <a:hueOff val="0"/>
            <a:satOff val="0"/>
            <a:lumOff val="0"/>
            <a:alphaOff val="0"/>
          </a:schemeClr>
        </a:solidFill>
        <a:ln w="282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endParaRPr lang="en-US" sz="2000" kern="1200" dirty="0">
            <a:solidFill>
              <a:schemeClr val="tx1"/>
            </a:solidFill>
          </a:endParaRPr>
        </a:p>
        <a:p>
          <a:pPr marL="0" lvl="0" indent="0" algn="ctr" defTabSz="889000">
            <a:lnSpc>
              <a:spcPct val="90000"/>
            </a:lnSpc>
            <a:spcBef>
              <a:spcPct val="0"/>
            </a:spcBef>
            <a:spcAft>
              <a:spcPct val="35000"/>
            </a:spcAft>
            <a:buNone/>
          </a:pPr>
          <a:r>
            <a:rPr lang="en-US" sz="2000" kern="1200" dirty="0">
              <a:latin typeface="Calibri" panose="020F0502020204030204" pitchFamily="34" charset="0"/>
            </a:rPr>
            <a:t>Based on productivity </a:t>
          </a:r>
          <a:r>
            <a:rPr lang="en-US" sz="1800" kern="1200" dirty="0">
              <a:latin typeface="Calibri" panose="020F0502020204030204" pitchFamily="34" charset="0"/>
            </a:rPr>
            <a:t>benchmarks</a:t>
          </a:r>
          <a:r>
            <a:rPr lang="en-US" sz="2000" kern="1200" dirty="0">
              <a:latin typeface="Calibri" panose="020F0502020204030204" pitchFamily="34" charset="0"/>
            </a:rPr>
            <a:t>: MD/NP/PA = 4800 visits/yea</a:t>
          </a:r>
          <a:r>
            <a:rPr lang="en-US" sz="2000" kern="1200" dirty="0"/>
            <a:t>r</a:t>
          </a:r>
        </a:p>
        <a:p>
          <a:pPr marL="0" lvl="0" indent="0" algn="ctr" defTabSz="889000">
            <a:lnSpc>
              <a:spcPct val="90000"/>
            </a:lnSpc>
            <a:spcBef>
              <a:spcPct val="0"/>
            </a:spcBef>
            <a:spcAft>
              <a:spcPct val="35000"/>
            </a:spcAft>
            <a:buNone/>
          </a:pPr>
          <a:endParaRPr lang="en-US" sz="1600" kern="1200" dirty="0"/>
        </a:p>
      </dsp:txBody>
      <dsp:txXfrm>
        <a:off x="0" y="638761"/>
        <a:ext cx="6858000" cy="5042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BC5CC-301B-428B-962A-C33860808ADD}">
      <dsp:nvSpPr>
        <dsp:cNvPr id="0" name=""/>
        <dsp:cNvSpPr/>
      </dsp:nvSpPr>
      <dsp:spPr>
        <a:xfrm>
          <a:off x="617219" y="0"/>
          <a:ext cx="6995160" cy="452596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2A91A3-7581-4CE0-8E34-CA72ADC589DF}">
      <dsp:nvSpPr>
        <dsp:cNvPr id="0" name=""/>
        <dsp:cNvSpPr/>
      </dsp:nvSpPr>
      <dsp:spPr>
        <a:xfrm>
          <a:off x="130635" y="1357788"/>
          <a:ext cx="2828925" cy="1810385"/>
        </a:xfrm>
        <a:prstGeom prst="roundRec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In-house</a:t>
          </a:r>
        </a:p>
        <a:p>
          <a:pPr marL="0" lvl="0" indent="0" algn="ctr" defTabSz="1066800">
            <a:lnSpc>
              <a:spcPct val="90000"/>
            </a:lnSpc>
            <a:spcBef>
              <a:spcPct val="0"/>
            </a:spcBef>
            <a:spcAft>
              <a:spcPct val="35000"/>
            </a:spcAft>
            <a:buNone/>
          </a:pPr>
          <a:r>
            <a:rPr lang="en-US" sz="2400" kern="1200" dirty="0"/>
            <a:t>Services</a:t>
          </a:r>
        </a:p>
        <a:p>
          <a:pPr marL="0" lvl="0" indent="0" algn="ctr" defTabSz="1066800">
            <a:lnSpc>
              <a:spcPct val="90000"/>
            </a:lnSpc>
            <a:spcBef>
              <a:spcPct val="0"/>
            </a:spcBef>
            <a:spcAft>
              <a:spcPct val="35000"/>
            </a:spcAft>
            <a:buNone/>
          </a:pPr>
          <a:r>
            <a:rPr lang="en-US" sz="2400" kern="1200" dirty="0"/>
            <a:t>(Individual Health)</a:t>
          </a:r>
        </a:p>
      </dsp:txBody>
      <dsp:txXfrm>
        <a:off x="219011" y="1446164"/>
        <a:ext cx="2652173" cy="1633633"/>
      </dsp:txXfrm>
    </dsp:sp>
    <dsp:sp modelId="{21EFE110-A1E7-4F57-A4BA-E3F203B12261}">
      <dsp:nvSpPr>
        <dsp:cNvPr id="0" name=""/>
        <dsp:cNvSpPr/>
      </dsp:nvSpPr>
      <dsp:spPr>
        <a:xfrm>
          <a:off x="3216333" y="1676398"/>
          <a:ext cx="1796933" cy="1096984"/>
        </a:xfrm>
        <a:prstGeom prst="roundRec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Redeployed</a:t>
          </a:r>
        </a:p>
        <a:p>
          <a:pPr marL="0" lvl="0" indent="0" algn="ctr" defTabSz="1066800">
            <a:lnSpc>
              <a:spcPct val="90000"/>
            </a:lnSpc>
            <a:spcBef>
              <a:spcPct val="0"/>
            </a:spcBef>
            <a:spcAft>
              <a:spcPct val="35000"/>
            </a:spcAft>
            <a:buNone/>
          </a:pPr>
          <a:r>
            <a:rPr lang="en-US" sz="2400" kern="1200" dirty="0"/>
            <a:t>to</a:t>
          </a:r>
        </a:p>
      </dsp:txBody>
      <dsp:txXfrm>
        <a:off x="3269883" y="1729948"/>
        <a:ext cx="1689833" cy="989884"/>
      </dsp:txXfrm>
    </dsp:sp>
    <dsp:sp modelId="{1A8FE986-F40D-4C51-B835-D8ED91239038}">
      <dsp:nvSpPr>
        <dsp:cNvPr id="0" name=""/>
        <dsp:cNvSpPr/>
      </dsp:nvSpPr>
      <dsp:spPr>
        <a:xfrm>
          <a:off x="5270039" y="1357788"/>
          <a:ext cx="2828925" cy="1810385"/>
        </a:xfrm>
        <a:prstGeom prst="roundRect">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Community</a:t>
          </a:r>
        </a:p>
        <a:p>
          <a:pPr marL="0" lvl="0" indent="0" algn="ctr" defTabSz="1066800">
            <a:lnSpc>
              <a:spcPct val="90000"/>
            </a:lnSpc>
            <a:spcBef>
              <a:spcPct val="0"/>
            </a:spcBef>
            <a:spcAft>
              <a:spcPct val="35000"/>
            </a:spcAft>
            <a:buNone/>
          </a:pPr>
          <a:r>
            <a:rPr lang="en-US" sz="2400" kern="1200" dirty="0"/>
            <a:t>(Population Health)</a:t>
          </a:r>
        </a:p>
      </dsp:txBody>
      <dsp:txXfrm>
        <a:off x="5358415" y="1446164"/>
        <a:ext cx="2652173" cy="16336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86F8B6-2805-4F38-9AAD-D30375EDA20E}">
      <dsp:nvSpPr>
        <dsp:cNvPr id="0" name=""/>
        <dsp:cNvSpPr/>
      </dsp:nvSpPr>
      <dsp:spPr>
        <a:xfrm>
          <a:off x="4848906" y="304797"/>
          <a:ext cx="1273604" cy="1273840"/>
        </a:xfrm>
        <a:prstGeom prst="ellipse">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141F32-BC85-4437-9C0C-D85431BB194B}">
      <dsp:nvSpPr>
        <dsp:cNvPr id="0" name=""/>
        <dsp:cNvSpPr/>
      </dsp:nvSpPr>
      <dsp:spPr>
        <a:xfrm>
          <a:off x="4891193" y="304799"/>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Change Ideas</a:t>
          </a:r>
        </a:p>
      </dsp:txBody>
      <dsp:txXfrm>
        <a:off x="5061173" y="474674"/>
        <a:ext cx="849069" cy="849152"/>
      </dsp:txXfrm>
    </dsp:sp>
    <dsp:sp modelId="{F56E8B87-64E6-432D-984E-B27F5103ADEA}">
      <dsp:nvSpPr>
        <dsp:cNvPr id="0" name=""/>
        <dsp:cNvSpPr/>
      </dsp:nvSpPr>
      <dsp:spPr>
        <a:xfrm rot="2700000">
          <a:off x="3534132" y="265517"/>
          <a:ext cx="1270537" cy="1270537"/>
        </a:xfrm>
        <a:prstGeom prst="teardrop">
          <a:avLst>
            <a:gd name="adj" fmla="val 1000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FAD4C3-90E5-48D5-87CA-D9672214762E}">
      <dsp:nvSpPr>
        <dsp:cNvPr id="0" name=""/>
        <dsp:cNvSpPr/>
      </dsp:nvSpPr>
      <dsp:spPr>
        <a:xfrm>
          <a:off x="3574886" y="304799"/>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Impetus for Change</a:t>
          </a:r>
        </a:p>
      </dsp:txBody>
      <dsp:txXfrm>
        <a:off x="3744866" y="474674"/>
        <a:ext cx="849069" cy="849152"/>
      </dsp:txXfrm>
    </dsp:sp>
    <dsp:sp modelId="{A9BFEEDE-AC73-4415-99BC-21D0059275E0}">
      <dsp:nvSpPr>
        <dsp:cNvPr id="0" name=""/>
        <dsp:cNvSpPr/>
      </dsp:nvSpPr>
      <dsp:spPr>
        <a:xfrm rot="2700000">
          <a:off x="2244328" y="265517"/>
          <a:ext cx="1270537" cy="1270537"/>
        </a:xfrm>
        <a:prstGeom prst="teardrop">
          <a:avLst>
            <a:gd name="adj" fmla="val 1000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E3A804-5E29-4E4F-8C0E-F634B9C9DF46}">
      <dsp:nvSpPr>
        <dsp:cNvPr id="0" name=""/>
        <dsp:cNvSpPr/>
      </dsp:nvSpPr>
      <dsp:spPr>
        <a:xfrm>
          <a:off x="2298388" y="258895"/>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Current Context</a:t>
          </a:r>
        </a:p>
      </dsp:txBody>
      <dsp:txXfrm>
        <a:off x="2468368" y="428771"/>
        <a:ext cx="849069" cy="8491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583485-F405-4C0E-A1C4-1C558006A074}">
      <dsp:nvSpPr>
        <dsp:cNvPr id="0" name=""/>
        <dsp:cNvSpPr/>
      </dsp:nvSpPr>
      <dsp:spPr>
        <a:xfrm>
          <a:off x="2257710" y="0"/>
          <a:ext cx="2188400" cy="218873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C19C39-C33E-43BA-BC21-006EA7F46B2C}">
      <dsp:nvSpPr>
        <dsp:cNvPr id="0" name=""/>
        <dsp:cNvSpPr/>
      </dsp:nvSpPr>
      <dsp:spPr>
        <a:xfrm>
          <a:off x="2741418" y="790199"/>
          <a:ext cx="1216051" cy="607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t> Measure</a:t>
          </a:r>
        </a:p>
      </dsp:txBody>
      <dsp:txXfrm>
        <a:off x="2741418" y="790199"/>
        <a:ext cx="1216051" cy="607880"/>
      </dsp:txXfrm>
    </dsp:sp>
    <dsp:sp modelId="{C975DCAD-1E93-4CC4-9564-7C7A16DBD4B1}">
      <dsp:nvSpPr>
        <dsp:cNvPr id="0" name=""/>
        <dsp:cNvSpPr/>
      </dsp:nvSpPr>
      <dsp:spPr>
        <a:xfrm>
          <a:off x="1649889" y="1257589"/>
          <a:ext cx="2188400" cy="218873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1F0980-AEA2-4DBF-8ABE-2ADA9AFB2ABD}">
      <dsp:nvSpPr>
        <dsp:cNvPr id="0" name=""/>
        <dsp:cNvSpPr/>
      </dsp:nvSpPr>
      <dsp:spPr>
        <a:xfrm>
          <a:off x="2136063" y="2055063"/>
          <a:ext cx="1216051" cy="607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t>Measure</a:t>
          </a:r>
        </a:p>
      </dsp:txBody>
      <dsp:txXfrm>
        <a:off x="2136063" y="2055063"/>
        <a:ext cx="1216051" cy="607880"/>
      </dsp:txXfrm>
    </dsp:sp>
    <dsp:sp modelId="{392A0FA1-7B84-4A8C-AAE0-1B4A3CB873DD}">
      <dsp:nvSpPr>
        <dsp:cNvPr id="0" name=""/>
        <dsp:cNvSpPr/>
      </dsp:nvSpPr>
      <dsp:spPr>
        <a:xfrm>
          <a:off x="2413466" y="2665671"/>
          <a:ext cx="1880174" cy="1880928"/>
        </a:xfrm>
        <a:prstGeom prst="blockArc">
          <a:avLst>
            <a:gd name="adj1" fmla="val 13500000"/>
            <a:gd name="adj2" fmla="val 10800000"/>
            <a:gd name="adj3" fmla="val 1274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7361DA-B19F-474B-A8AF-3C261099932C}">
      <dsp:nvSpPr>
        <dsp:cNvPr id="0" name=""/>
        <dsp:cNvSpPr/>
      </dsp:nvSpPr>
      <dsp:spPr>
        <a:xfrm>
          <a:off x="2744295" y="3321745"/>
          <a:ext cx="1216051" cy="607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t>Measure</a:t>
          </a:r>
        </a:p>
      </dsp:txBody>
      <dsp:txXfrm>
        <a:off x="2744295" y="3321745"/>
        <a:ext cx="1216051" cy="6078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B1BE81-28A7-452A-95A8-B9F9FD42C9EC}">
      <dsp:nvSpPr>
        <dsp:cNvPr id="0" name=""/>
        <dsp:cNvSpPr/>
      </dsp:nvSpPr>
      <dsp:spPr>
        <a:xfrm>
          <a:off x="551823" y="0"/>
          <a:ext cx="2535935" cy="1901952"/>
        </a:xfrm>
        <a:prstGeom prst="upArrow">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9777B2-C9A1-4E45-A13C-C06FABEDBBE1}">
      <dsp:nvSpPr>
        <dsp:cNvPr id="0" name=""/>
        <dsp:cNvSpPr/>
      </dsp:nvSpPr>
      <dsp:spPr>
        <a:xfrm>
          <a:off x="3452854" y="571888"/>
          <a:ext cx="2369019" cy="1561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0" rIns="248920" bIns="248920" numCol="1" spcCol="1270" anchor="ctr" anchorCtr="0">
          <a:noAutofit/>
        </a:bodyPr>
        <a:lstStyle/>
        <a:p>
          <a:pPr marL="0" lvl="0" indent="0" algn="l" defTabSz="1555750">
            <a:lnSpc>
              <a:spcPct val="90000"/>
            </a:lnSpc>
            <a:spcBef>
              <a:spcPct val="0"/>
            </a:spcBef>
            <a:spcAft>
              <a:spcPct val="35000"/>
            </a:spcAft>
            <a:buNone/>
          </a:pPr>
          <a:r>
            <a:rPr lang="en-US" sz="3500" kern="1200" dirty="0"/>
            <a:t>Increase Efficiency</a:t>
          </a:r>
        </a:p>
      </dsp:txBody>
      <dsp:txXfrm>
        <a:off x="3452854" y="571888"/>
        <a:ext cx="2369019" cy="1561711"/>
      </dsp:txXfrm>
    </dsp:sp>
    <dsp:sp modelId="{54D447A0-FD85-45C7-BBE7-326DE78BA86B}">
      <dsp:nvSpPr>
        <dsp:cNvPr id="0" name=""/>
        <dsp:cNvSpPr/>
      </dsp:nvSpPr>
      <dsp:spPr>
        <a:xfrm>
          <a:off x="551823" y="2060448"/>
          <a:ext cx="2535935" cy="1901952"/>
        </a:xfrm>
        <a:prstGeom prst="downArrow">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72DC48-97A4-4400-9F98-5839539024D0}">
      <dsp:nvSpPr>
        <dsp:cNvPr id="0" name=""/>
        <dsp:cNvSpPr/>
      </dsp:nvSpPr>
      <dsp:spPr>
        <a:xfrm>
          <a:off x="3499322" y="2286000"/>
          <a:ext cx="2368060" cy="1450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0" rIns="248920" bIns="248920" numCol="1" spcCol="1270" anchor="ctr" anchorCtr="0">
          <a:noAutofit/>
        </a:bodyPr>
        <a:lstStyle/>
        <a:p>
          <a:pPr marL="0" lvl="0" indent="0" algn="l" defTabSz="1555750">
            <a:lnSpc>
              <a:spcPct val="90000"/>
            </a:lnSpc>
            <a:spcBef>
              <a:spcPct val="0"/>
            </a:spcBef>
            <a:spcAft>
              <a:spcPct val="35000"/>
            </a:spcAft>
            <a:buNone/>
          </a:pPr>
          <a:r>
            <a:rPr lang="en-US" sz="3500" kern="1200" dirty="0"/>
            <a:t>Decrease Costs</a:t>
          </a:r>
        </a:p>
      </dsp:txBody>
      <dsp:txXfrm>
        <a:off x="3499322" y="2286000"/>
        <a:ext cx="2368060" cy="145084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D4CE52-2085-4607-95F9-3005C0088719}">
      <dsp:nvSpPr>
        <dsp:cNvPr id="0" name=""/>
        <dsp:cNvSpPr/>
      </dsp:nvSpPr>
      <dsp:spPr>
        <a:xfrm rot="21300000">
          <a:off x="17771" y="1423045"/>
          <a:ext cx="5755656" cy="659109"/>
        </a:xfrm>
        <a:prstGeom prst="mathMinus">
          <a:avLst/>
        </a:prstGeom>
        <a:solidFill>
          <a:schemeClr val="accent1">
            <a:tint val="60000"/>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CFC33C-4147-42F0-B803-5577A8DE66A4}">
      <dsp:nvSpPr>
        <dsp:cNvPr id="0" name=""/>
        <dsp:cNvSpPr/>
      </dsp:nvSpPr>
      <dsp:spPr>
        <a:xfrm>
          <a:off x="694944" y="175260"/>
          <a:ext cx="1737360" cy="1402080"/>
        </a:xfrm>
        <a:prstGeom prst="downArrow">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1A761B-D819-4652-98E8-9D8F729A5E4C}">
      <dsp:nvSpPr>
        <dsp:cNvPr id="0" name=""/>
        <dsp:cNvSpPr/>
      </dsp:nvSpPr>
      <dsp:spPr>
        <a:xfrm>
          <a:off x="3069336" y="0"/>
          <a:ext cx="1853184" cy="1472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4480" tIns="284480" rIns="284480" bIns="284480" numCol="1" spcCol="1270" anchor="ctr" anchorCtr="0">
          <a:noAutofit/>
        </a:bodyPr>
        <a:lstStyle/>
        <a:p>
          <a:pPr marL="0" lvl="0" indent="0" algn="ctr" defTabSz="1778000">
            <a:lnSpc>
              <a:spcPct val="90000"/>
            </a:lnSpc>
            <a:spcBef>
              <a:spcPct val="0"/>
            </a:spcBef>
            <a:spcAft>
              <a:spcPct val="35000"/>
            </a:spcAft>
            <a:buNone/>
          </a:pPr>
          <a:r>
            <a:rPr lang="en-US" sz="4000" kern="1200" dirty="0"/>
            <a:t>Costs</a:t>
          </a:r>
        </a:p>
      </dsp:txBody>
      <dsp:txXfrm>
        <a:off x="3069336" y="0"/>
        <a:ext cx="1853184" cy="1472184"/>
      </dsp:txXfrm>
    </dsp:sp>
    <dsp:sp modelId="{377B0144-995C-407D-90AE-4EA22175D076}">
      <dsp:nvSpPr>
        <dsp:cNvPr id="0" name=""/>
        <dsp:cNvSpPr/>
      </dsp:nvSpPr>
      <dsp:spPr>
        <a:xfrm>
          <a:off x="3358895" y="1927860"/>
          <a:ext cx="1737360" cy="1402080"/>
        </a:xfrm>
        <a:prstGeom prst="upArrow">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79465A-8F47-450F-98FD-2F9658BD5FA9}">
      <dsp:nvSpPr>
        <dsp:cNvPr id="0" name=""/>
        <dsp:cNvSpPr/>
      </dsp:nvSpPr>
      <dsp:spPr>
        <a:xfrm>
          <a:off x="618741" y="2033016"/>
          <a:ext cx="2353061" cy="1472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4480" tIns="284480" rIns="284480" bIns="284480" numCol="1" spcCol="1270" anchor="ctr" anchorCtr="0">
          <a:noAutofit/>
        </a:bodyPr>
        <a:lstStyle/>
        <a:p>
          <a:pPr marL="0" lvl="0" indent="0" algn="ctr" defTabSz="1778000">
            <a:lnSpc>
              <a:spcPct val="90000"/>
            </a:lnSpc>
            <a:spcBef>
              <a:spcPct val="0"/>
            </a:spcBef>
            <a:spcAft>
              <a:spcPct val="35000"/>
            </a:spcAft>
            <a:buNone/>
          </a:pPr>
          <a:r>
            <a:rPr lang="en-US" sz="4000" kern="1200" dirty="0"/>
            <a:t>Revenue</a:t>
          </a:r>
        </a:p>
      </dsp:txBody>
      <dsp:txXfrm>
        <a:off x="618741" y="2033016"/>
        <a:ext cx="2353061" cy="147218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86F8B6-2805-4F38-9AAD-D30375EDA20E}">
      <dsp:nvSpPr>
        <dsp:cNvPr id="0" name=""/>
        <dsp:cNvSpPr/>
      </dsp:nvSpPr>
      <dsp:spPr>
        <a:xfrm>
          <a:off x="4848906" y="480791"/>
          <a:ext cx="1273604" cy="1273840"/>
        </a:xfrm>
        <a:prstGeom prst="ellipse">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141F32-BC85-4437-9C0C-D85431BB194B}">
      <dsp:nvSpPr>
        <dsp:cNvPr id="0" name=""/>
        <dsp:cNvSpPr/>
      </dsp:nvSpPr>
      <dsp:spPr>
        <a:xfrm>
          <a:off x="4891193" y="523260"/>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Change Ideas</a:t>
          </a:r>
        </a:p>
      </dsp:txBody>
      <dsp:txXfrm>
        <a:off x="5061173" y="693135"/>
        <a:ext cx="849069" cy="849152"/>
      </dsp:txXfrm>
    </dsp:sp>
    <dsp:sp modelId="{F56E8B87-64E6-432D-984E-B27F5103ADEA}">
      <dsp:nvSpPr>
        <dsp:cNvPr id="0" name=""/>
        <dsp:cNvSpPr/>
      </dsp:nvSpPr>
      <dsp:spPr>
        <a:xfrm rot="2700000">
          <a:off x="3534132" y="482331"/>
          <a:ext cx="1270537" cy="1270537"/>
        </a:xfrm>
        <a:prstGeom prst="teardrop">
          <a:avLst>
            <a:gd name="adj" fmla="val 1000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FAD4C3-90E5-48D5-87CA-D9672214762E}">
      <dsp:nvSpPr>
        <dsp:cNvPr id="0" name=""/>
        <dsp:cNvSpPr/>
      </dsp:nvSpPr>
      <dsp:spPr>
        <a:xfrm>
          <a:off x="3574886" y="523260"/>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Impetus for Change</a:t>
          </a:r>
        </a:p>
      </dsp:txBody>
      <dsp:txXfrm>
        <a:off x="3744866" y="693135"/>
        <a:ext cx="849069" cy="849152"/>
      </dsp:txXfrm>
    </dsp:sp>
    <dsp:sp modelId="{A9BFEEDE-AC73-4415-99BC-21D0059275E0}">
      <dsp:nvSpPr>
        <dsp:cNvPr id="0" name=""/>
        <dsp:cNvSpPr/>
      </dsp:nvSpPr>
      <dsp:spPr>
        <a:xfrm rot="2700000">
          <a:off x="2217825" y="482331"/>
          <a:ext cx="1270537" cy="1270537"/>
        </a:xfrm>
        <a:prstGeom prst="teardrop">
          <a:avLst>
            <a:gd name="adj" fmla="val 100000"/>
          </a:avLst>
        </a:prstGeom>
        <a:solidFill>
          <a:schemeClr val="accent1">
            <a:hueOff val="0"/>
            <a:satOff val="0"/>
            <a:lumOff val="0"/>
            <a:alphaOff val="0"/>
          </a:schemeClr>
        </a:solidFill>
        <a:ln w="282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E3A804-5E29-4E4F-8C0E-F634B9C9DF46}">
      <dsp:nvSpPr>
        <dsp:cNvPr id="0" name=""/>
        <dsp:cNvSpPr/>
      </dsp:nvSpPr>
      <dsp:spPr>
        <a:xfrm>
          <a:off x="2298388" y="537527"/>
          <a:ext cx="1189029" cy="1188902"/>
        </a:xfrm>
        <a:prstGeom prst="ellipse">
          <a:avLst/>
        </a:prstGeom>
        <a:solidFill>
          <a:schemeClr val="lt1">
            <a:alpha val="90000"/>
            <a:hueOff val="0"/>
            <a:satOff val="0"/>
            <a:lumOff val="0"/>
            <a:alphaOff val="0"/>
          </a:schemeClr>
        </a:solidFill>
        <a:ln w="282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a:t>Current Context</a:t>
          </a:r>
        </a:p>
      </dsp:txBody>
      <dsp:txXfrm>
        <a:off x="2468368" y="707402"/>
        <a:ext cx="849069" cy="849152"/>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6.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66944" cy="467645"/>
          </a:xfrm>
          <a:prstGeom prst="rect">
            <a:avLst/>
          </a:prstGeom>
        </p:spPr>
        <p:txBody>
          <a:bodyPr vert="horz" lIns="86722" tIns="43361" rIns="86722" bIns="43361" rtlCol="0"/>
          <a:lstStyle>
            <a:lvl1pPr algn="l">
              <a:defRPr sz="1100"/>
            </a:lvl1pPr>
          </a:lstStyle>
          <a:p>
            <a:endParaRPr lang="en-US" dirty="0"/>
          </a:p>
        </p:txBody>
      </p:sp>
      <p:sp>
        <p:nvSpPr>
          <p:cNvPr id="3" name="Date Placeholder 2"/>
          <p:cNvSpPr>
            <a:spLocks noGrp="1"/>
          </p:cNvSpPr>
          <p:nvPr>
            <p:ph type="dt" sz="quarter" idx="1"/>
          </p:nvPr>
        </p:nvSpPr>
        <p:spPr>
          <a:xfrm>
            <a:off x="4008550" y="1"/>
            <a:ext cx="3066944" cy="467645"/>
          </a:xfrm>
          <a:prstGeom prst="rect">
            <a:avLst/>
          </a:prstGeom>
        </p:spPr>
        <p:txBody>
          <a:bodyPr vert="horz" lIns="86722" tIns="43361" rIns="86722" bIns="43361" rtlCol="0"/>
          <a:lstStyle>
            <a:lvl1pPr algn="r">
              <a:defRPr sz="1100"/>
            </a:lvl1pPr>
          </a:lstStyle>
          <a:p>
            <a:fld id="{8F63CECB-90D9-4D51-B1DA-2D013AF325BC}" type="datetimeFigureOut">
              <a:rPr lang="en-US" smtClean="0"/>
              <a:t>11/21/2017</a:t>
            </a:fld>
            <a:endParaRPr lang="en-US" dirty="0"/>
          </a:p>
        </p:txBody>
      </p:sp>
      <p:sp>
        <p:nvSpPr>
          <p:cNvPr id="4" name="Footer Placeholder 3"/>
          <p:cNvSpPr>
            <a:spLocks noGrp="1"/>
          </p:cNvSpPr>
          <p:nvPr>
            <p:ph type="ftr" sz="quarter" idx="2"/>
          </p:nvPr>
        </p:nvSpPr>
        <p:spPr>
          <a:xfrm>
            <a:off x="0" y="8893977"/>
            <a:ext cx="3066944" cy="467645"/>
          </a:xfrm>
          <a:prstGeom prst="rect">
            <a:avLst/>
          </a:prstGeom>
        </p:spPr>
        <p:txBody>
          <a:bodyPr vert="horz" lIns="86722" tIns="43361" rIns="86722" bIns="43361" rtlCol="0" anchor="b"/>
          <a:lstStyle>
            <a:lvl1pPr algn="l">
              <a:defRPr sz="1100"/>
            </a:lvl1pPr>
          </a:lstStyle>
          <a:p>
            <a:endParaRPr lang="en-US" dirty="0"/>
          </a:p>
        </p:txBody>
      </p:sp>
      <p:sp>
        <p:nvSpPr>
          <p:cNvPr id="5" name="Slide Number Placeholder 4"/>
          <p:cNvSpPr>
            <a:spLocks noGrp="1"/>
          </p:cNvSpPr>
          <p:nvPr>
            <p:ph type="sldNum" sz="quarter" idx="3"/>
          </p:nvPr>
        </p:nvSpPr>
        <p:spPr>
          <a:xfrm>
            <a:off x="4008550" y="8893977"/>
            <a:ext cx="3066944" cy="467645"/>
          </a:xfrm>
          <a:prstGeom prst="rect">
            <a:avLst/>
          </a:prstGeom>
        </p:spPr>
        <p:txBody>
          <a:bodyPr vert="horz" lIns="86722" tIns="43361" rIns="86722" bIns="43361" rtlCol="0" anchor="b"/>
          <a:lstStyle>
            <a:lvl1pPr algn="r">
              <a:defRPr sz="1100"/>
            </a:lvl1pPr>
          </a:lstStyle>
          <a:p>
            <a:fld id="{FA00CAE7-312C-440F-920A-3A6415B7E620}" type="slidenum">
              <a:rPr lang="en-US" smtClean="0"/>
              <a:t>‹#›</a:t>
            </a:fld>
            <a:endParaRPr lang="en-US" dirty="0"/>
          </a:p>
        </p:txBody>
      </p:sp>
    </p:spTree>
    <p:extLst>
      <p:ext uri="{BB962C8B-B14F-4D97-AF65-F5344CB8AC3E}">
        <p14:creationId xmlns:p14="http://schemas.microsoft.com/office/powerpoint/2010/main" val="2410579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66732" cy="468154"/>
          </a:xfrm>
          <a:prstGeom prst="rect">
            <a:avLst/>
          </a:prstGeom>
        </p:spPr>
        <p:txBody>
          <a:bodyPr vert="horz" lIns="93937" tIns="46969" rIns="93937" bIns="46969" rtlCol="0"/>
          <a:lstStyle>
            <a:lvl1pPr algn="l" fontAlgn="auto">
              <a:spcBef>
                <a:spcPts val="0"/>
              </a:spcBef>
              <a:spcAft>
                <a:spcPts val="0"/>
              </a:spcAft>
              <a:defRPr sz="1200" dirty="0">
                <a:latin typeface="+mn-lt"/>
              </a:defRPr>
            </a:lvl1pPr>
          </a:lstStyle>
          <a:p>
            <a:pPr>
              <a:defRPr/>
            </a:pPr>
            <a:endParaRPr lang="en-US" dirty="0"/>
          </a:p>
        </p:txBody>
      </p:sp>
      <p:sp>
        <p:nvSpPr>
          <p:cNvPr id="3" name="Date Placeholder 2"/>
          <p:cNvSpPr>
            <a:spLocks noGrp="1"/>
          </p:cNvSpPr>
          <p:nvPr>
            <p:ph type="dt" idx="1"/>
          </p:nvPr>
        </p:nvSpPr>
        <p:spPr>
          <a:xfrm>
            <a:off x="4008706" y="0"/>
            <a:ext cx="3066732" cy="468154"/>
          </a:xfrm>
          <a:prstGeom prst="rect">
            <a:avLst/>
          </a:prstGeom>
        </p:spPr>
        <p:txBody>
          <a:bodyPr vert="horz" lIns="93937" tIns="46969" rIns="93937" bIns="46969" rtlCol="0"/>
          <a:lstStyle>
            <a:lvl1pPr algn="r" fontAlgn="auto">
              <a:spcBef>
                <a:spcPts val="0"/>
              </a:spcBef>
              <a:spcAft>
                <a:spcPts val="0"/>
              </a:spcAft>
              <a:defRPr sz="1200" smtClean="0">
                <a:latin typeface="+mn-lt"/>
              </a:defRPr>
            </a:lvl1pPr>
          </a:lstStyle>
          <a:p>
            <a:pPr>
              <a:defRPr/>
            </a:pPr>
            <a:fld id="{EE394CAC-D382-4EDC-8772-75E5D0589A88}" type="datetimeFigureOut">
              <a:rPr lang="en-US"/>
              <a:pPr>
                <a:defRPr/>
              </a:pPr>
              <a:t>11/21/2017</a:t>
            </a:fld>
            <a:endParaRPr lang="en-US" dirty="0"/>
          </a:p>
        </p:txBody>
      </p:sp>
      <p:sp>
        <p:nvSpPr>
          <p:cNvPr id="4" name="Slide Image Placeholder 3"/>
          <p:cNvSpPr>
            <a:spLocks noGrp="1" noRot="1" noChangeAspect="1"/>
          </p:cNvSpPr>
          <p:nvPr>
            <p:ph type="sldImg" idx="2"/>
          </p:nvPr>
        </p:nvSpPr>
        <p:spPr>
          <a:xfrm>
            <a:off x="1198563" y="703263"/>
            <a:ext cx="4679950" cy="3509962"/>
          </a:xfrm>
          <a:prstGeom prst="rect">
            <a:avLst/>
          </a:prstGeom>
          <a:noFill/>
          <a:ln w="12700">
            <a:solidFill>
              <a:prstClr val="black"/>
            </a:solidFill>
          </a:ln>
        </p:spPr>
        <p:txBody>
          <a:bodyPr vert="horz" lIns="93937" tIns="46969" rIns="93937" bIns="46969" rtlCol="0" anchor="ctr"/>
          <a:lstStyle/>
          <a:p>
            <a:pPr lvl="0"/>
            <a:endParaRPr lang="en-US" noProof="0" dirty="0"/>
          </a:p>
        </p:txBody>
      </p:sp>
      <p:sp>
        <p:nvSpPr>
          <p:cNvPr id="5" name="Notes Placeholder 4"/>
          <p:cNvSpPr>
            <a:spLocks noGrp="1"/>
          </p:cNvSpPr>
          <p:nvPr>
            <p:ph type="body" sz="quarter" idx="3"/>
          </p:nvPr>
        </p:nvSpPr>
        <p:spPr>
          <a:xfrm>
            <a:off x="707708" y="4447460"/>
            <a:ext cx="5661660" cy="4213384"/>
          </a:xfrm>
          <a:prstGeom prst="rect">
            <a:avLst/>
          </a:prstGeom>
        </p:spPr>
        <p:txBody>
          <a:bodyPr vert="horz" lIns="93937" tIns="46969" rIns="93937" bIns="4696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1" y="8893297"/>
            <a:ext cx="3066732" cy="468154"/>
          </a:xfrm>
          <a:prstGeom prst="rect">
            <a:avLst/>
          </a:prstGeom>
        </p:spPr>
        <p:txBody>
          <a:bodyPr vert="horz" lIns="93937" tIns="46969" rIns="93937" bIns="46969" rtlCol="0" anchor="b"/>
          <a:lstStyle>
            <a:lvl1pPr algn="l" fontAlgn="auto">
              <a:spcBef>
                <a:spcPts val="0"/>
              </a:spcBef>
              <a:spcAft>
                <a:spcPts val="0"/>
              </a:spcAft>
              <a:defRPr sz="1200" dirty="0">
                <a:latin typeface="+mn-lt"/>
              </a:defRPr>
            </a:lvl1pPr>
          </a:lstStyle>
          <a:p>
            <a:pPr>
              <a:defRPr/>
            </a:pPr>
            <a:endParaRPr lang="en-US" dirty="0"/>
          </a:p>
        </p:txBody>
      </p:sp>
      <p:sp>
        <p:nvSpPr>
          <p:cNvPr id="7" name="Slide Number Placeholder 6"/>
          <p:cNvSpPr>
            <a:spLocks noGrp="1"/>
          </p:cNvSpPr>
          <p:nvPr>
            <p:ph type="sldNum" sz="quarter" idx="5"/>
          </p:nvPr>
        </p:nvSpPr>
        <p:spPr>
          <a:xfrm>
            <a:off x="4008706" y="8893297"/>
            <a:ext cx="3066732" cy="468154"/>
          </a:xfrm>
          <a:prstGeom prst="rect">
            <a:avLst/>
          </a:prstGeom>
        </p:spPr>
        <p:txBody>
          <a:bodyPr vert="horz" lIns="93937" tIns="46969" rIns="93937" bIns="46969" rtlCol="0" anchor="b"/>
          <a:lstStyle>
            <a:lvl1pPr algn="r" fontAlgn="auto">
              <a:spcBef>
                <a:spcPts val="0"/>
              </a:spcBef>
              <a:spcAft>
                <a:spcPts val="0"/>
              </a:spcAft>
              <a:defRPr sz="1200" smtClean="0">
                <a:latin typeface="+mn-lt"/>
              </a:defRPr>
            </a:lvl1pPr>
          </a:lstStyle>
          <a:p>
            <a:pPr>
              <a:defRPr/>
            </a:pPr>
            <a:fld id="{1085C759-3AD8-4E4A-B63D-3891BD95F801}" type="slidenum">
              <a:rPr lang="en-US"/>
              <a:pPr>
                <a:defRPr/>
              </a:pPr>
              <a:t>‹#›</a:t>
            </a:fld>
            <a:endParaRPr lang="en-US" dirty="0"/>
          </a:p>
        </p:txBody>
      </p:sp>
    </p:spTree>
    <p:extLst>
      <p:ext uri="{BB962C8B-B14F-4D97-AF65-F5344CB8AC3E}">
        <p14:creationId xmlns:p14="http://schemas.microsoft.com/office/powerpoint/2010/main" val="8728489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1.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n.wikipedia.org/wiki/Goods_and_service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publichealth.nc.gov/lhd/"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custDataLst>
              <p:tags r:id="rId1"/>
            </p:custDataLst>
          </p:nvPr>
        </p:nvSpPr>
        <p:spPr/>
        <p:txBody>
          <a:bodyPr/>
          <a:lstStyle/>
          <a:p>
            <a:r>
              <a:rPr lang="en-US" sz="1600" dirty="0"/>
              <a:t>This presentation was developed as</a:t>
            </a:r>
            <a:r>
              <a:rPr lang="en-US" sz="1600" baseline="0" dirty="0"/>
              <a:t> a collaborative project between DPH and Population Improvement Partners.</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a:t>
            </a:fld>
            <a:endParaRPr lang="en-US" dirty="0"/>
          </a:p>
        </p:txBody>
      </p:sp>
    </p:spTree>
    <p:extLst>
      <p:ext uri="{BB962C8B-B14F-4D97-AF65-F5344CB8AC3E}">
        <p14:creationId xmlns:p14="http://schemas.microsoft.com/office/powerpoint/2010/main" val="2738972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We</a:t>
            </a:r>
            <a:r>
              <a:rPr lang="en-US" sz="1600" baseline="0" dirty="0"/>
              <a:t> hope you will come away with an understanding of PM and how to get started.</a:t>
            </a:r>
          </a:p>
          <a:p>
            <a:r>
              <a:rPr lang="en-US" sz="1600" dirty="0"/>
              <a:t>We want you to understand</a:t>
            </a:r>
            <a:r>
              <a:rPr lang="en-US" sz="1600" baseline="0" dirty="0"/>
              <a:t> the context in which PM works.</a:t>
            </a:r>
          </a:p>
          <a:p>
            <a:r>
              <a:rPr lang="en-US" sz="1600" baseline="0" dirty="0"/>
              <a:t>We want to show how increasing efficiency and lowering costs will result in sustainable service. </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a:t>
            </a:fld>
            <a:endParaRPr lang="en-US" dirty="0"/>
          </a:p>
        </p:txBody>
      </p:sp>
    </p:spTree>
    <p:extLst>
      <p:ext uri="{BB962C8B-B14F-4D97-AF65-F5344CB8AC3E}">
        <p14:creationId xmlns:p14="http://schemas.microsoft.com/office/powerpoint/2010/main" val="1259082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867217"/>
            <a:r>
              <a:rPr lang="en-US" sz="1100" dirty="0"/>
              <a:t>PM work grew out of a DPH consultants’ need to standardize clinic efficiency tools &amp; processes &amp; the request from NCALHD for established benchmarks for clinic productivity &amp; staffing. </a:t>
            </a:r>
          </a:p>
          <a:p>
            <a:r>
              <a:rPr lang="en-US" dirty="0"/>
              <a:t>This was needed due to:</a:t>
            </a:r>
          </a:p>
          <a:p>
            <a:endParaRPr lang="en-US" dirty="0"/>
          </a:p>
          <a:p>
            <a:pPr marL="228600" indent="-228600">
              <a:buFont typeface="+mj-lt"/>
              <a:buAutoNum type="arabicPeriod"/>
            </a:pPr>
            <a:r>
              <a:rPr lang="en-US" dirty="0"/>
              <a:t>changes in reimbursement at the federal level;</a:t>
            </a:r>
          </a:p>
          <a:p>
            <a:pPr marL="228600" indent="-228600">
              <a:buFont typeface="+mj-lt"/>
              <a:buAutoNum type="arabicPeriod"/>
            </a:pPr>
            <a:r>
              <a:rPr lang="en-US" baseline="0" dirty="0"/>
              <a:t>changes in Medicaid costs settlement, changes in</a:t>
            </a:r>
            <a:endParaRPr lang="en-US"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a:t>
            </a:fld>
            <a:endParaRPr lang="en-US" dirty="0"/>
          </a:p>
        </p:txBody>
      </p:sp>
    </p:spTree>
    <p:extLst>
      <p:ext uri="{BB962C8B-B14F-4D97-AF65-F5344CB8AC3E}">
        <p14:creationId xmlns:p14="http://schemas.microsoft.com/office/powerpoint/2010/main" val="4048217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solidFill>
                  <a:schemeClr val="tx1"/>
                </a:solidFill>
                <a:latin typeface="Arial" panose="020B0604020202020204" pitchFamily="34" charset="0"/>
                <a:cs typeface="Arial" panose="020B0604020202020204" pitchFamily="34" charset="0"/>
              </a:rPr>
              <a:t>The PM</a:t>
            </a:r>
            <a:r>
              <a:rPr lang="en-US" sz="1600" baseline="0" dirty="0">
                <a:solidFill>
                  <a:schemeClr val="tx1"/>
                </a:solidFill>
                <a:latin typeface="Arial" panose="020B0604020202020204" pitchFamily="34" charset="0"/>
                <a:cs typeface="Arial" panose="020B0604020202020204" pitchFamily="34" charset="0"/>
              </a:rPr>
              <a:t> workgroup recognized the need to:</a:t>
            </a:r>
          </a:p>
          <a:p>
            <a:endParaRPr lang="en-US" sz="1600" baseline="0" dirty="0">
              <a:solidFill>
                <a:schemeClr val="tx1"/>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600" baseline="0" dirty="0">
                <a:solidFill>
                  <a:schemeClr val="tx1"/>
                </a:solidFill>
                <a:latin typeface="Arial" panose="020B0604020202020204" pitchFamily="34" charset="0"/>
                <a:cs typeface="Arial" panose="020B0604020202020204" pitchFamily="34" charset="0"/>
              </a:rPr>
              <a:t>Have a Clinical Services Manager or Team so that change and improvements can be planned and achieved.</a:t>
            </a:r>
          </a:p>
          <a:p>
            <a:pPr marL="171450" indent="-171450">
              <a:buFont typeface="Arial" panose="020B0604020202020204" pitchFamily="34" charset="0"/>
              <a:buChar char="•"/>
            </a:pPr>
            <a:r>
              <a:rPr lang="en-US" sz="1600" baseline="0" dirty="0">
                <a:solidFill>
                  <a:schemeClr val="tx1"/>
                </a:solidFill>
                <a:latin typeface="Arial" panose="020B0604020202020204" pitchFamily="34" charset="0"/>
                <a:cs typeface="Arial" panose="020B0604020202020204" pitchFamily="34" charset="0"/>
              </a:rPr>
              <a:t>Some agencies decided to have one lead, the Clinical Services Manager while others chose a team to perform this function.</a:t>
            </a:r>
            <a:endParaRPr lang="en-US" sz="1600" dirty="0">
              <a:solidFill>
                <a:schemeClr val="tx1"/>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4</a:t>
            </a:fld>
            <a:endParaRPr lang="en-US" dirty="0"/>
          </a:p>
        </p:txBody>
      </p:sp>
    </p:spTree>
    <p:extLst>
      <p:ext uri="{BB962C8B-B14F-4D97-AF65-F5344CB8AC3E}">
        <p14:creationId xmlns:p14="http://schemas.microsoft.com/office/powerpoint/2010/main" val="37797793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The PM workgroup</a:t>
            </a:r>
            <a:r>
              <a:rPr lang="en-US" sz="1600" baseline="0" dirty="0"/>
              <a:t> also identified the need for:</a:t>
            </a:r>
          </a:p>
          <a:p>
            <a:pPr marL="285750" indent="-285750">
              <a:buFont typeface="Arial" panose="020B0604020202020204" pitchFamily="34" charset="0"/>
              <a:buChar char="•"/>
            </a:pPr>
            <a:r>
              <a:rPr lang="en-US" sz="1600" baseline="0" dirty="0"/>
              <a:t>SMART goals to guide our work – to make it measurable and to legitimacy</a:t>
            </a:r>
          </a:p>
          <a:p>
            <a:pPr marL="285750" indent="-285750">
              <a:buFont typeface="Arial" panose="020B0604020202020204" pitchFamily="34" charset="0"/>
              <a:buChar char="•"/>
            </a:pPr>
            <a:r>
              <a:rPr lang="en-US" sz="1600" baseline="0" dirty="0"/>
              <a:t>Data collections tools that are user friendly</a:t>
            </a:r>
          </a:p>
          <a:p>
            <a:pPr marL="285750" indent="-285750">
              <a:buFont typeface="Arial" panose="020B0604020202020204" pitchFamily="34" charset="0"/>
              <a:buChar char="•"/>
            </a:pPr>
            <a:r>
              <a:rPr lang="en-US" sz="1600" baseline="0" dirty="0"/>
              <a:t>Establish change communication channels that support staff and PM work.</a:t>
            </a:r>
          </a:p>
          <a:p>
            <a:pPr marL="0" indent="0">
              <a:buFont typeface="Arial" panose="020B0604020202020204" pitchFamily="34" charset="0"/>
              <a:buNone/>
            </a:pPr>
            <a:r>
              <a:rPr lang="en-US" sz="1600" baseline="0" dirty="0"/>
              <a:t>Remember: we discussed this in the QI segment.</a:t>
            </a:r>
          </a:p>
          <a:p>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5</a:t>
            </a:fld>
            <a:endParaRPr lang="en-US" dirty="0"/>
          </a:p>
        </p:txBody>
      </p:sp>
    </p:spTree>
    <p:extLst>
      <p:ext uri="{BB962C8B-B14F-4D97-AF65-F5344CB8AC3E}">
        <p14:creationId xmlns:p14="http://schemas.microsoft.com/office/powerpoint/2010/main" val="2950674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Clinical services is only a part of public health mission.  The ultimate goal is</a:t>
            </a:r>
            <a:r>
              <a:rPr lang="en-US" baseline="0" dirty="0"/>
              <a:t> to improve population health.</a:t>
            </a:r>
            <a:endParaRPr lang="en-US" dirty="0"/>
          </a:p>
        </p:txBody>
      </p:sp>
      <p:sp>
        <p:nvSpPr>
          <p:cNvPr id="4" name="Slide Number Placeholder 3"/>
          <p:cNvSpPr>
            <a:spLocks noGrp="1"/>
          </p:cNvSpPr>
          <p:nvPr>
            <p:ph type="sldNum" sz="quarter" idx="10"/>
          </p:nvPr>
        </p:nvSpPr>
        <p:spPr/>
        <p:txBody>
          <a:bodyPr/>
          <a:lstStyle/>
          <a:p>
            <a:fld id="{7779678E-2750-44FC-8C8E-A73A65DE39B4}" type="slidenum">
              <a:rPr lang="en-US" smtClean="0"/>
              <a:t>6</a:t>
            </a:fld>
            <a:endParaRPr lang="en-US" dirty="0"/>
          </a:p>
        </p:txBody>
      </p:sp>
    </p:spTree>
    <p:extLst>
      <p:ext uri="{BB962C8B-B14F-4D97-AF65-F5344CB8AC3E}">
        <p14:creationId xmlns:p14="http://schemas.microsoft.com/office/powerpoint/2010/main" val="3294072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noChangeArrowheads="1"/>
          </p:cNvSpPr>
          <p:nvPr/>
        </p:nvSpPr>
        <p:spPr bwMode="auto">
          <a:xfrm>
            <a:off x="4008706" y="8894922"/>
            <a:ext cx="3066732" cy="466528"/>
          </a:xfrm>
          <a:prstGeom prst="rect">
            <a:avLst/>
          </a:prstGeom>
          <a:noFill/>
          <a:ln w="9525">
            <a:noFill/>
            <a:miter lim="800000"/>
            <a:headEnd/>
            <a:tailEnd/>
          </a:ln>
        </p:spPr>
        <p:txBody>
          <a:bodyPr lIns="94350" tIns="47177" rIns="94350" bIns="47177" anchor="b"/>
          <a:lstStyle/>
          <a:p>
            <a:pPr algn="r" defTabSz="947525"/>
            <a:fld id="{2D58C370-ACF1-41A0-8D22-9C0A7DE002A0}" type="slidenum">
              <a:rPr lang="en-US" altLang="en-US" sz="1300">
                <a:latin typeface="Calibri" pitchFamily="34" charset="0"/>
                <a:cs typeface="Arial" charset="0"/>
              </a:rPr>
              <a:pPr algn="r" defTabSz="947525"/>
              <a:t>7</a:t>
            </a:fld>
            <a:endParaRPr lang="en-US" altLang="en-US" sz="1300" dirty="0">
              <a:latin typeface="Calibri" pitchFamily="34" charset="0"/>
              <a:cs typeface="Arial" charset="0"/>
            </a:endParaRPr>
          </a:p>
        </p:txBody>
      </p:sp>
      <p:sp>
        <p:nvSpPr>
          <p:cNvPr id="25602" name="Rectangle 7"/>
          <p:cNvSpPr txBox="1">
            <a:spLocks noGrp="1" noChangeArrowheads="1"/>
          </p:cNvSpPr>
          <p:nvPr/>
        </p:nvSpPr>
        <p:spPr bwMode="auto">
          <a:xfrm>
            <a:off x="4008706" y="8894922"/>
            <a:ext cx="3066732" cy="466528"/>
          </a:xfrm>
          <a:prstGeom prst="rect">
            <a:avLst/>
          </a:prstGeom>
          <a:noFill/>
          <a:ln w="9525">
            <a:noFill/>
            <a:miter lim="800000"/>
            <a:headEnd/>
            <a:tailEnd/>
          </a:ln>
        </p:spPr>
        <p:txBody>
          <a:bodyPr lIns="94350" tIns="47177" rIns="94350" bIns="47177" anchor="b"/>
          <a:lstStyle/>
          <a:p>
            <a:pPr algn="r" defTabSz="947525"/>
            <a:fld id="{0BD05ECA-F43C-416D-9D75-7D3F0BBF699C}" type="slidenum">
              <a:rPr lang="en-US" altLang="en-US" sz="1300">
                <a:latin typeface="Calibri" pitchFamily="34" charset="0"/>
                <a:cs typeface="Arial" charset="0"/>
              </a:rPr>
              <a:pPr algn="r" defTabSz="947525"/>
              <a:t>7</a:t>
            </a:fld>
            <a:endParaRPr lang="en-US" altLang="en-US" sz="1300" dirty="0">
              <a:latin typeface="Calibri" pitchFamily="34" charset="0"/>
              <a:cs typeface="Arial" charset="0"/>
            </a:endParaRPr>
          </a:p>
        </p:txBody>
      </p:sp>
      <p:sp>
        <p:nvSpPr>
          <p:cNvPr id="256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5604" name="Rectangle 3"/>
          <p:cNvSpPr>
            <a:spLocks noGrp="1" noChangeArrowheads="1"/>
          </p:cNvSpPr>
          <p:nvPr>
            <p:ph type="body" idx="1"/>
          </p:nvPr>
        </p:nvSpPr>
        <p:spPr bwMode="auto">
          <a:xfrm>
            <a:off x="707708" y="4447461"/>
            <a:ext cx="5661660" cy="4211759"/>
          </a:xfrm>
          <a:noFill/>
        </p:spPr>
        <p:txBody>
          <a:bodyPr wrap="square" lIns="95351" tIns="47675" rIns="95351" bIns="47675" numCol="1" anchor="t" anchorCtr="0" compatLnSpc="1">
            <a:prstTxWarp prst="textNoShape">
              <a:avLst/>
            </a:prstTxWarp>
          </a:bodyPr>
          <a:lstStyle/>
          <a:p>
            <a:pPr marL="228600" indent="-228600">
              <a:spcBef>
                <a:spcPct val="0"/>
              </a:spcBef>
              <a:buFont typeface="+mj-lt"/>
              <a:buAutoNum type="arabicPeriod"/>
            </a:pPr>
            <a:r>
              <a:rPr lang="en-US" altLang="en-US" sz="1600" dirty="0">
                <a:latin typeface="Arial" charset="0"/>
                <a:cs typeface="Arial" charset="0"/>
              </a:rPr>
              <a:t>This is a framework to apply improvement principles and is review from the QI presentation.</a:t>
            </a:r>
          </a:p>
          <a:p>
            <a:pPr marL="342900" indent="-342900">
              <a:spcBef>
                <a:spcPct val="0"/>
              </a:spcBef>
              <a:buFont typeface="+mj-lt"/>
              <a:buAutoNum type="arabicPeriod"/>
            </a:pPr>
            <a:r>
              <a:rPr lang="en-US" altLang="en-US" sz="1600" dirty="0">
                <a:latin typeface="Arial" charset="0"/>
                <a:cs typeface="Arial" charset="0"/>
              </a:rPr>
              <a:t>It is a systemic framework that helps us walk through the steps and</a:t>
            </a:r>
          </a:p>
          <a:p>
            <a:pPr marL="342900" indent="-342900">
              <a:spcBef>
                <a:spcPct val="0"/>
              </a:spcBef>
              <a:buFont typeface="+mj-lt"/>
              <a:buAutoNum type="arabicPeriod"/>
            </a:pPr>
            <a:r>
              <a:rPr lang="en-US" altLang="en-US" sz="1600" dirty="0">
                <a:latin typeface="Arial" charset="0"/>
                <a:cs typeface="Arial" charset="0"/>
              </a:rPr>
              <a:t>Supports</a:t>
            </a:r>
            <a:r>
              <a:rPr lang="en-US" altLang="en-US" sz="1600" baseline="0" dirty="0">
                <a:latin typeface="Arial" charset="0"/>
                <a:cs typeface="Arial" charset="0"/>
              </a:rPr>
              <a:t> c</a:t>
            </a:r>
            <a:r>
              <a:rPr lang="en-US" altLang="en-US" sz="1600" dirty="0">
                <a:latin typeface="Arial" charset="0"/>
                <a:cs typeface="Arial" charset="0"/>
              </a:rPr>
              <a:t>hange based on assessment, data, and trials of learning.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a:spLocks noGrp="1"/>
          </p:cNvSpPr>
          <p:nvPr>
            <p:ph type="body" idx="1"/>
          </p:nvPr>
        </p:nvSpPr>
        <p:spPr/>
        <p:txBody>
          <a:bodyPr/>
          <a:lstStyle/>
          <a:p>
            <a:r>
              <a:rPr lang="en-US" sz="1600" dirty="0"/>
              <a:t>This slide shows that as</a:t>
            </a:r>
            <a:r>
              <a:rPr lang="en-US" sz="1600" baseline="0" dirty="0"/>
              <a:t> you conduct PDSAs, you will continually improve your process, moving you closer to the goal of continually improving your systems.</a:t>
            </a:r>
            <a:endParaRPr lang="en-US" sz="16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Why do we need to measure?</a:t>
            </a:r>
            <a:r>
              <a:rPr lang="en-US" sz="1600" baseline="0" dirty="0"/>
              <a:t>  Because we</a:t>
            </a:r>
            <a:r>
              <a:rPr lang="en-US" sz="1600" dirty="0"/>
              <a:t> if we cannot measure</a:t>
            </a:r>
            <a:r>
              <a:rPr lang="en-US" sz="1600" baseline="0" dirty="0"/>
              <a:t> it, we cannot improve it.</a:t>
            </a:r>
          </a:p>
          <a:p>
            <a:endParaRPr lang="en-US" sz="1600" baseline="0" dirty="0"/>
          </a:p>
          <a:p>
            <a:r>
              <a:rPr lang="en-US" sz="1600" baseline="0" dirty="0"/>
              <a:t>What do we measure?</a:t>
            </a:r>
          </a:p>
          <a:p>
            <a:r>
              <a:rPr lang="en-US" sz="1200" b="0" kern="1200" dirty="0">
                <a:solidFill>
                  <a:schemeClr val="tx1"/>
                </a:solidFill>
                <a:effectLst/>
                <a:latin typeface="+mn-lt"/>
                <a:ea typeface="+mn-ea"/>
                <a:cs typeface="+mn-cs"/>
              </a:rPr>
              <a:t>What is the meaning of goods and services?</a:t>
            </a:r>
          </a:p>
          <a:p>
            <a:r>
              <a:rPr lang="en-US" sz="1200" b="1" kern="1200" dirty="0">
                <a:solidFill>
                  <a:schemeClr val="tx1"/>
                </a:solidFill>
                <a:effectLst/>
                <a:latin typeface="+mn-lt"/>
                <a:ea typeface="+mn-ea"/>
                <a:cs typeface="+mn-cs"/>
              </a:rPr>
              <a:t>Goods</a:t>
            </a:r>
            <a:r>
              <a:rPr lang="en-US" sz="1200" b="0" kern="1200" dirty="0">
                <a:solidFill>
                  <a:schemeClr val="tx1"/>
                </a:solidFill>
                <a:effectLst/>
                <a:latin typeface="+mn-lt"/>
                <a:ea typeface="+mn-ea"/>
                <a:cs typeface="+mn-cs"/>
              </a:rPr>
              <a:t> are items that are tangible, such as books, pens, salt, shoes, hats and folders (or in NC LHDs, “goods” are tools, equipment, supplies, etc.) and </a:t>
            </a:r>
            <a:r>
              <a:rPr lang="en-US" sz="1200" b="1" kern="1200" dirty="0">
                <a:solidFill>
                  <a:schemeClr val="tx1"/>
                </a:solidFill>
                <a:effectLst/>
                <a:latin typeface="+mn-lt"/>
                <a:ea typeface="+mn-ea"/>
                <a:cs typeface="+mn-cs"/>
              </a:rPr>
              <a:t>Services</a:t>
            </a:r>
            <a:r>
              <a:rPr lang="en-US" sz="1200" b="0" kern="1200" dirty="0">
                <a:solidFill>
                  <a:schemeClr val="tx1"/>
                </a:solidFill>
                <a:effectLst/>
                <a:latin typeface="+mn-lt"/>
                <a:ea typeface="+mn-ea"/>
                <a:cs typeface="+mn-cs"/>
              </a:rPr>
              <a:t> are activities provided by other people, such as doctors, lawn care workers, dentists, barbers, waiters, or online servers.</a:t>
            </a:r>
          </a:p>
          <a:p>
            <a:r>
              <a:rPr lang="en-US" sz="1200" b="0" kern="1200" dirty="0">
                <a:solidFill>
                  <a:schemeClr val="tx1"/>
                </a:solidFill>
                <a:effectLst/>
                <a:latin typeface="+mn-lt"/>
                <a:ea typeface="+mn-ea"/>
                <a:cs typeface="+mn-cs"/>
                <a:hlinkClick r:id="rId3"/>
              </a:rPr>
              <a:t>Goods and services - Wikipedia</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https://en.wikipedia.org/wiki/Goods_and_services</a:t>
            </a:r>
            <a:endParaRPr lang="en-US" sz="1200" b="0" kern="1200" dirty="0">
              <a:solidFill>
                <a:schemeClr val="tx1"/>
              </a:solidFill>
              <a:effectLst/>
              <a:latin typeface="+mn-lt"/>
              <a:ea typeface="+mn-ea"/>
              <a:cs typeface="+mn-cs"/>
            </a:endParaRPr>
          </a:p>
          <a:p>
            <a:endParaRPr lang="en-US" sz="1600" baseline="0" dirty="0"/>
          </a:p>
          <a:p>
            <a:r>
              <a:rPr lang="en-US" sz="1600" baseline="0" dirty="0"/>
              <a:t>How do we know change is an improvement? Because data collected (measured) will tell the story of whether we have an improved process or not.</a:t>
            </a:r>
          </a:p>
          <a:p>
            <a:endParaRPr lang="en-US" sz="1600" baseline="0" dirty="0"/>
          </a:p>
          <a:p>
            <a:r>
              <a:rPr lang="en-US" sz="1600" baseline="0" dirty="0"/>
              <a:t>So lets look at the specific items we measure in PM (Segway to next slide)</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9</a:t>
            </a:fld>
            <a:endParaRPr lang="en-US" dirty="0"/>
          </a:p>
        </p:txBody>
      </p:sp>
    </p:spTree>
    <p:extLst>
      <p:ext uri="{BB962C8B-B14F-4D97-AF65-F5344CB8AC3E}">
        <p14:creationId xmlns:p14="http://schemas.microsoft.com/office/powerpoint/2010/main" val="1806559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What kinds of things to we</a:t>
            </a:r>
            <a:r>
              <a:rPr lang="en-US" sz="1600" baseline="0" dirty="0"/>
              <a:t> measure?</a:t>
            </a:r>
          </a:p>
          <a:p>
            <a:pPr marL="285750" indent="-285750">
              <a:buFont typeface="Arial" panose="020B0604020202020204" pitchFamily="34" charset="0"/>
              <a:buChar char="•"/>
            </a:pPr>
            <a:r>
              <a:rPr lang="en-US" sz="1600" baseline="0" dirty="0"/>
              <a:t>Revenue – what we plan for VS what we make</a:t>
            </a:r>
          </a:p>
          <a:p>
            <a:pPr marL="285750" indent="-285750">
              <a:buFont typeface="Arial" panose="020B0604020202020204" pitchFamily="34" charset="0"/>
              <a:buChar char="•"/>
            </a:pPr>
            <a:r>
              <a:rPr lang="en-US" sz="1600" baseline="0" dirty="0"/>
              <a:t>Who is paying the bills, Medicaid, 3</a:t>
            </a:r>
            <a:r>
              <a:rPr lang="en-US" sz="1600" baseline="30000" dirty="0"/>
              <a:t>rd</a:t>
            </a:r>
            <a:r>
              <a:rPr lang="en-US" sz="1600" baseline="0" dirty="0"/>
              <a:t> party payers, self-pay patients</a:t>
            </a:r>
          </a:p>
          <a:p>
            <a:pPr marL="285750" indent="-285750">
              <a:buFont typeface="Arial" panose="020B0604020202020204" pitchFamily="34" charset="0"/>
              <a:buChar char="•"/>
            </a:pPr>
            <a:r>
              <a:rPr lang="en-US" sz="1600" baseline="0" dirty="0"/>
              <a:t>Is out demand and supply balanced</a:t>
            </a:r>
          </a:p>
          <a:p>
            <a:pPr marL="285750" indent="-285750">
              <a:buFont typeface="Arial" panose="020B0604020202020204" pitchFamily="34" charset="0"/>
              <a:buChar char="•"/>
            </a:pPr>
            <a:r>
              <a:rPr lang="en-US" sz="1600" baseline="0" dirty="0"/>
              <a:t>Are we able to “sell” all of the services we have planned for, if not, is it within our control to affect or not.  Can we change hours of operation and use our capacity OR decrease wait time to better meet our clients needs OR is it all patient dependent?</a:t>
            </a:r>
          </a:p>
          <a:p>
            <a:pPr marL="285750" indent="-285750">
              <a:buFont typeface="Arial" panose="020B0604020202020204" pitchFamily="34" charset="0"/>
              <a:buChar char="•"/>
            </a:pPr>
            <a:endParaRPr lang="en-US" sz="1600" baseline="0" dirty="0"/>
          </a:p>
          <a:p>
            <a:endParaRPr lang="en-US" baseline="0" dirty="0"/>
          </a:p>
          <a:p>
            <a:endParaRPr lang="en-US"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10</a:t>
            </a:fld>
            <a:endParaRPr lang="en-US" dirty="0"/>
          </a:p>
        </p:txBody>
      </p:sp>
    </p:spTree>
    <p:extLst>
      <p:ext uri="{BB962C8B-B14F-4D97-AF65-F5344CB8AC3E}">
        <p14:creationId xmlns:p14="http://schemas.microsoft.com/office/powerpoint/2010/main" val="30270450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Now that we have briefly discussed the framework in which improvement happens and indicators (</a:t>
            </a:r>
            <a:r>
              <a:rPr lang="en-US" sz="1600" baseline="0" dirty="0"/>
              <a:t>measures) that help us to know when we need to act, lets talk about how we determine if we need a PM project.</a:t>
            </a:r>
          </a:p>
          <a:p>
            <a:pPr marL="457200" indent="-457200">
              <a:buClrTx/>
              <a:buFont typeface="+mj-lt"/>
              <a:buAutoNum type="arabicPeriod"/>
            </a:pPr>
            <a:r>
              <a:rPr lang="en-US" sz="1000" kern="1200" dirty="0">
                <a:solidFill>
                  <a:schemeClr val="tx1"/>
                </a:solidFill>
                <a:latin typeface="+mn-lt"/>
                <a:ea typeface="+mn-ea"/>
                <a:cs typeface="+mn-cs"/>
              </a:rPr>
              <a:t>Decide if you have a problem</a:t>
            </a:r>
            <a:r>
              <a:rPr lang="en-US" sz="1000" kern="1200" baseline="0" dirty="0">
                <a:solidFill>
                  <a:schemeClr val="tx1"/>
                </a:solidFill>
                <a:latin typeface="+mn-lt"/>
                <a:ea typeface="+mn-ea"/>
                <a:cs typeface="+mn-cs"/>
              </a:rPr>
              <a:t> – look at the data </a:t>
            </a:r>
            <a:endParaRPr lang="en-US" sz="1000" kern="1200" dirty="0">
              <a:solidFill>
                <a:schemeClr val="tx1"/>
              </a:solidFill>
              <a:latin typeface="+mn-lt"/>
              <a:ea typeface="+mn-ea"/>
              <a:cs typeface="+mn-cs"/>
            </a:endParaRPr>
          </a:p>
          <a:p>
            <a:pPr marL="457200" indent="-457200">
              <a:buClrTx/>
              <a:buFont typeface="+mj-lt"/>
              <a:buAutoNum type="arabicPeriod"/>
            </a:pPr>
            <a:r>
              <a:rPr lang="en-US" sz="1000" kern="1200" dirty="0">
                <a:solidFill>
                  <a:schemeClr val="tx1"/>
                </a:solidFill>
                <a:latin typeface="+mn-lt"/>
                <a:ea typeface="+mn-ea"/>
                <a:cs typeface="+mn-cs"/>
              </a:rPr>
              <a:t>Complete the Readiness Assessment – found on the DPH website</a:t>
            </a:r>
            <a:r>
              <a:rPr lang="en-US" sz="1000" kern="1200" baseline="0" dirty="0">
                <a:solidFill>
                  <a:schemeClr val="tx1"/>
                </a:solidFill>
                <a:latin typeface="+mn-lt"/>
                <a:ea typeface="+mn-ea"/>
                <a:cs typeface="+mn-cs"/>
              </a:rPr>
              <a:t> and contains guided questions to help you decide if you are ready.  Ex: during accreditation is not the time to conduct a PM project </a:t>
            </a:r>
            <a:endParaRPr lang="en-US" sz="1000" kern="1200" dirty="0">
              <a:solidFill>
                <a:schemeClr val="tx1"/>
              </a:solidFill>
              <a:latin typeface="+mn-lt"/>
              <a:ea typeface="+mn-ea"/>
              <a:cs typeface="+mn-cs"/>
            </a:endParaRPr>
          </a:p>
          <a:p>
            <a:pPr marL="457200" indent="-457200">
              <a:buClrTx/>
              <a:buFont typeface="+mj-lt"/>
              <a:buAutoNum type="arabicPeriod"/>
            </a:pPr>
            <a:r>
              <a:rPr lang="en-US" sz="1000" kern="1200" dirty="0">
                <a:solidFill>
                  <a:schemeClr val="tx1"/>
                </a:solidFill>
                <a:latin typeface="+mn-lt"/>
                <a:ea typeface="+mn-ea"/>
                <a:cs typeface="+mn-cs"/>
              </a:rPr>
              <a:t>Analyze data – Complete tools such as the financial and clinical data</a:t>
            </a:r>
            <a:r>
              <a:rPr lang="en-US" sz="1000" kern="1200" baseline="0" dirty="0">
                <a:solidFill>
                  <a:schemeClr val="tx1"/>
                </a:solidFill>
                <a:latin typeface="+mn-lt"/>
                <a:ea typeface="+mn-ea"/>
                <a:cs typeface="+mn-cs"/>
              </a:rPr>
              <a:t> workbook and develop some observational statements about what it means.  We will look at these tools in more detail later on in the day.</a:t>
            </a:r>
            <a:endParaRPr lang="en-US" sz="1000" kern="1200" dirty="0">
              <a:solidFill>
                <a:schemeClr val="tx1"/>
              </a:solidFill>
              <a:latin typeface="+mn-lt"/>
              <a:ea typeface="+mn-ea"/>
              <a:cs typeface="+mn-cs"/>
            </a:endParaRPr>
          </a:p>
          <a:p>
            <a:pPr marL="457200" lvl="0" indent="-457200">
              <a:buClrTx/>
              <a:buFont typeface="+mj-lt"/>
              <a:buAutoNum type="arabicPeriod"/>
            </a:pPr>
            <a:r>
              <a:rPr lang="en-US" sz="1000" kern="1200" dirty="0">
                <a:solidFill>
                  <a:schemeClr val="tx1"/>
                </a:solidFill>
                <a:latin typeface="+mn-lt"/>
                <a:ea typeface="+mn-ea"/>
                <a:cs typeface="+mn-cs"/>
              </a:rPr>
              <a:t>Select a problem for improvement – select</a:t>
            </a:r>
            <a:r>
              <a:rPr lang="en-US" sz="1000" kern="1200" baseline="0" dirty="0">
                <a:solidFill>
                  <a:schemeClr val="tx1"/>
                </a:solidFill>
                <a:latin typeface="+mn-lt"/>
                <a:ea typeface="+mn-ea"/>
                <a:cs typeface="+mn-cs"/>
              </a:rPr>
              <a:t> something that you know you can accomplish</a:t>
            </a:r>
            <a:endParaRPr lang="en-US" sz="1000" kern="1200" dirty="0">
              <a:solidFill>
                <a:schemeClr val="tx1"/>
              </a:solidFill>
              <a:latin typeface="+mn-lt"/>
              <a:ea typeface="+mn-ea"/>
              <a:cs typeface="+mn-cs"/>
            </a:endParaRPr>
          </a:p>
          <a:p>
            <a:pPr marL="457200" lvl="0" indent="-457200">
              <a:buClrTx/>
              <a:buFont typeface="+mj-lt"/>
              <a:buAutoNum type="arabicPeriod"/>
            </a:pPr>
            <a:r>
              <a:rPr lang="en-US" sz="1000" kern="1200" dirty="0">
                <a:solidFill>
                  <a:schemeClr val="tx1"/>
                </a:solidFill>
                <a:latin typeface="+mn-lt"/>
                <a:ea typeface="+mn-ea"/>
                <a:cs typeface="+mn-cs"/>
              </a:rPr>
              <a:t>Select QI/PM team – all</a:t>
            </a:r>
            <a:r>
              <a:rPr lang="en-US" sz="1000" kern="1200" baseline="0" dirty="0">
                <a:solidFill>
                  <a:schemeClr val="tx1"/>
                </a:solidFill>
                <a:latin typeface="+mn-lt"/>
                <a:ea typeface="+mn-ea"/>
                <a:cs typeface="+mn-cs"/>
              </a:rPr>
              <a:t> agencies need to do this.</a:t>
            </a:r>
            <a:endParaRPr lang="en-US" sz="1000" kern="1200" dirty="0">
              <a:solidFill>
                <a:schemeClr val="tx1"/>
              </a:solidFill>
              <a:latin typeface="+mn-lt"/>
              <a:ea typeface="+mn-ea"/>
              <a:cs typeface="+mn-cs"/>
            </a:endParaRPr>
          </a:p>
          <a:p>
            <a:pPr marL="457200" lvl="0" indent="-457200">
              <a:buClrTx/>
              <a:buFont typeface="+mj-lt"/>
              <a:buAutoNum type="arabicPeriod"/>
            </a:pPr>
            <a:r>
              <a:rPr lang="en-US" sz="1000" kern="1200" dirty="0">
                <a:solidFill>
                  <a:schemeClr val="tx1"/>
                </a:solidFill>
                <a:latin typeface="+mn-lt"/>
                <a:ea typeface="+mn-ea"/>
                <a:cs typeface="+mn-cs"/>
              </a:rPr>
              <a:t>Write a problem statement. – What</a:t>
            </a:r>
            <a:r>
              <a:rPr lang="en-US" sz="1000" kern="1200" baseline="0" dirty="0">
                <a:solidFill>
                  <a:schemeClr val="tx1"/>
                </a:solidFill>
                <a:latin typeface="+mn-lt"/>
                <a:ea typeface="+mn-ea"/>
                <a:cs typeface="+mn-cs"/>
              </a:rPr>
              <a:t> is the problem you are trying to </a:t>
            </a:r>
            <a:r>
              <a:rPr lang="en-US" sz="1000" kern="1200" baseline="0" dirty="0" err="1">
                <a:solidFill>
                  <a:schemeClr val="tx1"/>
                </a:solidFill>
                <a:latin typeface="+mn-lt"/>
                <a:ea typeface="+mn-ea"/>
                <a:cs typeface="+mn-cs"/>
              </a:rPr>
              <a:t>imporve</a:t>
            </a:r>
            <a:r>
              <a:rPr lang="en-US" sz="1000" kern="1200" baseline="0" dirty="0">
                <a:solidFill>
                  <a:schemeClr val="tx1"/>
                </a:solidFill>
                <a:latin typeface="+mn-lt"/>
                <a:ea typeface="+mn-ea"/>
                <a:cs typeface="+mn-cs"/>
              </a:rPr>
              <a:t>.</a:t>
            </a:r>
            <a:endParaRPr lang="en-US" sz="1000" kern="1200" dirty="0">
              <a:solidFill>
                <a:schemeClr val="tx1"/>
              </a:solidFill>
              <a:latin typeface="+mn-lt"/>
              <a:ea typeface="+mn-ea"/>
              <a:cs typeface="+mn-cs"/>
            </a:endParaRPr>
          </a:p>
          <a:p>
            <a:pPr marL="457200" lvl="0" indent="-457200">
              <a:buClrTx/>
              <a:buFont typeface="+mj-lt"/>
              <a:buAutoNum type="arabicPeriod"/>
            </a:pPr>
            <a:r>
              <a:rPr lang="en-US" sz="1000" kern="1200" dirty="0">
                <a:solidFill>
                  <a:schemeClr val="tx1"/>
                </a:solidFill>
                <a:latin typeface="+mn-lt"/>
                <a:ea typeface="+mn-ea"/>
                <a:cs typeface="+mn-cs"/>
              </a:rPr>
              <a:t>AIM Statement – A detailed picture</a:t>
            </a:r>
            <a:r>
              <a:rPr lang="en-US" sz="1000" kern="1200" baseline="0" dirty="0">
                <a:solidFill>
                  <a:schemeClr val="tx1"/>
                </a:solidFill>
                <a:latin typeface="+mn-lt"/>
                <a:ea typeface="+mn-ea"/>
                <a:cs typeface="+mn-cs"/>
              </a:rPr>
              <a:t> of the who, what, when, how, and why.</a:t>
            </a:r>
            <a:endParaRPr lang="en-US" sz="1000" kern="1200" dirty="0">
              <a:solidFill>
                <a:schemeClr val="tx1"/>
              </a:solidFill>
              <a:latin typeface="+mn-lt"/>
              <a:ea typeface="+mn-ea"/>
              <a:cs typeface="+mn-cs"/>
            </a:endParaRPr>
          </a:p>
          <a:p>
            <a:pPr marL="457200" indent="-457200">
              <a:buClrTx/>
              <a:buFont typeface="+mj-lt"/>
              <a:buAutoNum type="arabicPeriod"/>
            </a:pPr>
            <a:r>
              <a:rPr lang="en-US" sz="1000" kern="1200" dirty="0">
                <a:solidFill>
                  <a:schemeClr val="tx1"/>
                </a:solidFill>
                <a:latin typeface="+mn-lt"/>
                <a:ea typeface="+mn-ea"/>
                <a:cs typeface="+mn-cs"/>
              </a:rPr>
              <a:t>Test and implement corrective strategies</a:t>
            </a:r>
            <a:r>
              <a:rPr lang="en-US" sz="1000" kern="1200" baseline="0" dirty="0">
                <a:solidFill>
                  <a:schemeClr val="tx1"/>
                </a:solidFill>
                <a:latin typeface="+mn-lt"/>
                <a:ea typeface="+mn-ea"/>
                <a:cs typeface="+mn-cs"/>
              </a:rPr>
              <a:t> – your PDSAs</a:t>
            </a:r>
          </a:p>
          <a:p>
            <a:pPr marL="0" indent="0">
              <a:buClrTx/>
              <a:buFont typeface="+mj-lt"/>
              <a:buNone/>
            </a:pPr>
            <a:endParaRPr lang="en-US" sz="1000" kern="1200" baseline="0" dirty="0">
              <a:solidFill>
                <a:schemeClr val="tx1"/>
              </a:solidFill>
              <a:latin typeface="+mn-lt"/>
              <a:ea typeface="+mn-ea"/>
              <a:cs typeface="+mn-cs"/>
            </a:endParaRPr>
          </a:p>
          <a:p>
            <a:pPr marL="0" indent="0">
              <a:buClrTx/>
              <a:buFont typeface="+mj-lt"/>
              <a:buNone/>
            </a:pPr>
            <a:r>
              <a:rPr lang="en-US" sz="1000" kern="1200" baseline="0" dirty="0">
                <a:solidFill>
                  <a:schemeClr val="tx1"/>
                </a:solidFill>
                <a:latin typeface="+mn-lt"/>
                <a:ea typeface="+mn-ea"/>
                <a:cs typeface="+mn-cs"/>
              </a:rPr>
              <a:t>Lets look at each step.</a:t>
            </a:r>
            <a:endParaRPr lang="en-US" sz="1000" kern="1200" dirty="0">
              <a:solidFill>
                <a:schemeClr val="tx1"/>
              </a:solidFill>
              <a:latin typeface="+mn-lt"/>
              <a:ea typeface="+mn-ea"/>
              <a:cs typeface="+mn-cs"/>
            </a:endParaRPr>
          </a:p>
          <a:p>
            <a:endParaRPr lang="en-US" sz="1600" baseline="0" dirty="0"/>
          </a:p>
          <a:p>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11</a:t>
            </a:fld>
            <a:endParaRPr lang="en-US" dirty="0"/>
          </a:p>
        </p:txBody>
      </p:sp>
    </p:spTree>
    <p:extLst>
      <p:ext uri="{BB962C8B-B14F-4D97-AF65-F5344CB8AC3E}">
        <p14:creationId xmlns:p14="http://schemas.microsoft.com/office/powerpoint/2010/main" val="34786291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If</a:t>
            </a:r>
            <a:r>
              <a:rPr lang="en-US" sz="1600" baseline="0" dirty="0"/>
              <a:t> you know the first 3 bullets about your program, you will be a long way down the road to improvement.</a:t>
            </a:r>
          </a:p>
          <a:p>
            <a:pPr marL="914400" lvl="1" indent="-457200">
              <a:buClrTx/>
              <a:buFont typeface="+mj-lt"/>
              <a:buAutoNum type="arabicPeriod"/>
            </a:pPr>
            <a:r>
              <a:rPr lang="en-US" sz="1600" b="1" kern="1200" dirty="0">
                <a:solidFill>
                  <a:schemeClr val="tx1"/>
                </a:solidFill>
                <a:latin typeface="+mn-lt"/>
                <a:ea typeface="+mn-ea"/>
                <a:cs typeface="+mn-cs"/>
              </a:rPr>
              <a:t>No show rates – tells us how</a:t>
            </a:r>
            <a:r>
              <a:rPr lang="en-US" sz="1600" b="1" kern="1200" baseline="0" dirty="0">
                <a:solidFill>
                  <a:schemeClr val="tx1"/>
                </a:solidFill>
                <a:latin typeface="+mn-lt"/>
                <a:ea typeface="+mn-ea"/>
                <a:cs typeface="+mn-cs"/>
              </a:rPr>
              <a:t> close to using our capacity and are indicators or problems within our processes that need improving.</a:t>
            </a:r>
            <a:endParaRPr lang="en-US" sz="1600" kern="1200" dirty="0">
              <a:solidFill>
                <a:schemeClr val="tx1"/>
              </a:solidFill>
              <a:latin typeface="+mn-lt"/>
              <a:ea typeface="+mn-ea"/>
              <a:cs typeface="+mn-cs"/>
            </a:endParaRPr>
          </a:p>
          <a:p>
            <a:pPr marL="914400" lvl="1" indent="-457200">
              <a:buClrTx/>
              <a:buFont typeface="+mj-lt"/>
              <a:buAutoNum type="arabicPeriod"/>
            </a:pPr>
            <a:r>
              <a:rPr lang="en-US" sz="1600" b="1" kern="1200" dirty="0">
                <a:solidFill>
                  <a:schemeClr val="tx1"/>
                </a:solidFill>
                <a:latin typeface="+mn-lt"/>
                <a:ea typeface="+mn-ea"/>
                <a:cs typeface="+mn-cs"/>
              </a:rPr>
              <a:t>Utilization of staff – tells us how well</a:t>
            </a:r>
            <a:r>
              <a:rPr lang="en-US" sz="1600" b="1" kern="1200" baseline="0" dirty="0">
                <a:solidFill>
                  <a:schemeClr val="tx1"/>
                </a:solidFill>
                <a:latin typeface="+mn-lt"/>
                <a:ea typeface="+mn-ea"/>
                <a:cs typeface="+mn-cs"/>
              </a:rPr>
              <a:t> we are utilizing our staff time and skills</a:t>
            </a:r>
            <a:endParaRPr lang="en-US" sz="1600" kern="1200" dirty="0">
              <a:solidFill>
                <a:schemeClr val="tx1"/>
              </a:solidFill>
              <a:latin typeface="+mn-lt"/>
              <a:ea typeface="+mn-ea"/>
              <a:cs typeface="+mn-cs"/>
            </a:endParaRPr>
          </a:p>
          <a:p>
            <a:pPr marL="914400" lvl="1" indent="-457200">
              <a:buClrTx/>
              <a:buFont typeface="+mj-lt"/>
              <a:buAutoNum type="arabicPeriod"/>
            </a:pPr>
            <a:r>
              <a:rPr lang="en-US" sz="1600" b="1" kern="1200" dirty="0">
                <a:solidFill>
                  <a:schemeClr val="tx1"/>
                </a:solidFill>
                <a:latin typeface="+mn-lt"/>
                <a:ea typeface="+mn-ea"/>
                <a:cs typeface="+mn-cs"/>
              </a:rPr>
              <a:t>Financial indicators – Can we</a:t>
            </a:r>
            <a:r>
              <a:rPr lang="en-US" sz="1600" b="1" kern="1200" baseline="0" dirty="0">
                <a:solidFill>
                  <a:schemeClr val="tx1"/>
                </a:solidFill>
                <a:latin typeface="+mn-lt"/>
                <a:ea typeface="+mn-ea"/>
                <a:cs typeface="+mn-cs"/>
              </a:rPr>
              <a:t> pay the bills and keep our doors open</a:t>
            </a:r>
            <a:endParaRPr lang="en-US" sz="1600" kern="1200" dirty="0">
              <a:solidFill>
                <a:schemeClr val="tx1"/>
              </a:solidFill>
              <a:latin typeface="+mn-lt"/>
              <a:ea typeface="+mn-ea"/>
              <a:cs typeface="+mn-cs"/>
            </a:endParaRPr>
          </a:p>
          <a:p>
            <a:pPr marL="914400" lvl="1" indent="-457200">
              <a:buClrTx/>
              <a:buFont typeface="+mj-lt"/>
              <a:buAutoNum type="arabicPeriod"/>
            </a:pPr>
            <a:r>
              <a:rPr lang="en-US" sz="1600" kern="1200" dirty="0">
                <a:solidFill>
                  <a:schemeClr val="tx1"/>
                </a:solidFill>
                <a:latin typeface="+mn-lt"/>
                <a:ea typeface="+mn-ea"/>
                <a:cs typeface="+mn-cs"/>
              </a:rPr>
              <a:t>Access and availability of services – appointment schedules – do our appointment schedules support our policies, procedures</a:t>
            </a:r>
            <a:r>
              <a:rPr lang="en-US" sz="1600" kern="1200" baseline="0" dirty="0">
                <a:solidFill>
                  <a:schemeClr val="tx1"/>
                </a:solidFill>
                <a:latin typeface="+mn-lt"/>
                <a:ea typeface="+mn-ea"/>
                <a:cs typeface="+mn-cs"/>
              </a:rPr>
              <a:t> and </a:t>
            </a:r>
            <a:r>
              <a:rPr lang="en-US" sz="1600" kern="1200" dirty="0">
                <a:solidFill>
                  <a:schemeClr val="tx1"/>
                </a:solidFill>
                <a:latin typeface="+mn-lt"/>
                <a:ea typeface="+mn-ea"/>
                <a:cs typeface="+mn-cs"/>
              </a:rPr>
              <a:t>processes</a:t>
            </a:r>
          </a:p>
          <a:p>
            <a:pPr marL="914400" lvl="1" indent="-457200">
              <a:buClrTx/>
              <a:buFont typeface="+mj-lt"/>
              <a:buAutoNum type="arabicPeriod"/>
            </a:pPr>
            <a:r>
              <a:rPr lang="en-US" sz="1600" kern="1200" dirty="0">
                <a:solidFill>
                  <a:schemeClr val="tx1"/>
                </a:solidFill>
                <a:latin typeface="+mn-lt"/>
                <a:ea typeface="+mn-ea"/>
                <a:cs typeface="+mn-cs"/>
              </a:rPr>
              <a:t>Feedback from internal/external customers – if you</a:t>
            </a:r>
            <a:r>
              <a:rPr lang="en-US" sz="1600" kern="1200" baseline="0" dirty="0">
                <a:solidFill>
                  <a:schemeClr val="tx1"/>
                </a:solidFill>
                <a:latin typeface="+mn-lt"/>
                <a:ea typeface="+mn-ea"/>
                <a:cs typeface="+mn-cs"/>
              </a:rPr>
              <a:t> lower your costs but cause your staff to be miserable in the process, you have missed your target.  Need to know what your internal (staff) and external (patients) need and want otherwise, you will not meet PM goals.</a:t>
            </a:r>
            <a:endParaRPr lang="en-US" sz="1600" kern="1200" dirty="0">
              <a:solidFill>
                <a:schemeClr val="tx1"/>
              </a:solidFill>
              <a:latin typeface="+mn-lt"/>
              <a:ea typeface="+mn-ea"/>
              <a:cs typeface="+mn-cs"/>
            </a:endParaRPr>
          </a:p>
          <a:p>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12</a:t>
            </a:fld>
            <a:endParaRPr lang="en-US" dirty="0"/>
          </a:p>
        </p:txBody>
      </p:sp>
    </p:spTree>
    <p:extLst>
      <p:ext uri="{BB962C8B-B14F-4D97-AF65-F5344CB8AC3E}">
        <p14:creationId xmlns:p14="http://schemas.microsoft.com/office/powerpoint/2010/main" val="1980053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8563" y="703263"/>
            <a:ext cx="4679950" cy="3509962"/>
          </a:xfrm>
        </p:spPr>
      </p:sp>
      <p:sp>
        <p:nvSpPr>
          <p:cNvPr id="3" name="Notes Placeholder 2"/>
          <p:cNvSpPr>
            <a:spLocks noGrp="1"/>
          </p:cNvSpPr>
          <p:nvPr>
            <p:ph type="body" idx="1"/>
          </p:nvPr>
        </p:nvSpPr>
        <p:spPr/>
        <p:txBody>
          <a:bodyPr/>
          <a:lstStyle/>
          <a:p>
            <a:r>
              <a:rPr lang="en-US" dirty="0"/>
              <a:t>Let’s pause</a:t>
            </a:r>
            <a:r>
              <a:rPr lang="en-US" baseline="0" dirty="0"/>
              <a:t> and t</a:t>
            </a:r>
            <a:r>
              <a:rPr lang="en-US" dirty="0"/>
              <a:t>alk about a key measure,</a:t>
            </a:r>
            <a:r>
              <a:rPr lang="en-US" baseline="0" dirty="0"/>
              <a:t> the demand for</a:t>
            </a:r>
            <a:r>
              <a:rPr lang="en-US" dirty="0"/>
              <a:t> our services.  So</a:t>
            </a:r>
            <a:r>
              <a:rPr lang="en-US" baseline="0" dirty="0"/>
              <a:t> how does demand affect supply or capacity?</a:t>
            </a:r>
          </a:p>
          <a:p>
            <a:endParaRPr lang="en-US" baseline="0" dirty="0"/>
          </a:p>
          <a:p>
            <a:r>
              <a:rPr lang="en-US" baseline="0" dirty="0"/>
              <a:t>In our PH Consensus Model developed to help us look at capacity and costs, we defined provider capacity to be 4800 visits/year/provider based on averaging 20 patients/day</a:t>
            </a:r>
            <a:r>
              <a:rPr lang="en-US" dirty="0"/>
              <a:t> for 1 FT provider</a:t>
            </a:r>
            <a:r>
              <a:rPr lang="en-US" baseline="0" dirty="0"/>
              <a:t>.  (This was based on: LHD and DPH input, state level data and national standards and guidelines.) </a:t>
            </a:r>
          </a:p>
          <a:p>
            <a:endParaRPr lang="en-US" baseline="0" dirty="0"/>
          </a:p>
          <a:p>
            <a:r>
              <a:rPr lang="en-US" baseline="0" dirty="0"/>
              <a:t>We measure demand using a tool that captures data related</a:t>
            </a:r>
            <a:r>
              <a:rPr lang="en-US" dirty="0"/>
              <a:t> to</a:t>
            </a:r>
            <a:r>
              <a:rPr lang="en-US" baseline="0" dirty="0"/>
              <a:t> the number of requests for </a:t>
            </a:r>
            <a:r>
              <a:rPr lang="en-US" dirty="0"/>
              <a:t>each </a:t>
            </a:r>
            <a:r>
              <a:rPr lang="en-US" baseline="0" dirty="0"/>
              <a:t>service</a:t>
            </a:r>
            <a:r>
              <a:rPr lang="en-US" dirty="0"/>
              <a:t> the agency offers</a:t>
            </a:r>
            <a:r>
              <a:rPr lang="en-US" baseline="0" dirty="0"/>
              <a:t> over time.  We then compared the demand to the capacity for those services.  Some </a:t>
            </a:r>
            <a:r>
              <a:rPr lang="en-US" dirty="0"/>
              <a:t>services </a:t>
            </a:r>
            <a:r>
              <a:rPr lang="en-US" baseline="0" dirty="0"/>
              <a:t>had more demand than capacity while other</a:t>
            </a:r>
            <a:r>
              <a:rPr lang="en-US" dirty="0"/>
              <a:t> services</a:t>
            </a:r>
            <a:r>
              <a:rPr lang="en-US" baseline="0" dirty="0"/>
              <a:t> had more capacity than demand.  We used this information to help us to know where we might redeploy resources </a:t>
            </a:r>
            <a:r>
              <a:rPr lang="en-US" dirty="0"/>
              <a:t>to best meet</a:t>
            </a:r>
            <a:r>
              <a:rPr lang="en-US" baseline="0" dirty="0"/>
              <a:t> PH needs. </a:t>
            </a:r>
          </a:p>
          <a:p>
            <a:endParaRPr lang="en-US" baseline="0" dirty="0"/>
          </a:p>
          <a:p>
            <a:r>
              <a:rPr lang="en-US" baseline="0" dirty="0"/>
              <a:t>We will talk more about the PH Consensus Model later on in the presentation.</a:t>
            </a:r>
          </a:p>
          <a:p>
            <a:endParaRPr lang="en-US" baseline="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13</a:t>
            </a:fld>
            <a:endParaRPr lang="en-US" dirty="0"/>
          </a:p>
        </p:txBody>
      </p:sp>
    </p:spTree>
    <p:extLst>
      <p:ext uri="{BB962C8B-B14F-4D97-AF65-F5344CB8AC3E}">
        <p14:creationId xmlns:p14="http://schemas.microsoft.com/office/powerpoint/2010/main" val="4241597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How do we increase</a:t>
            </a:r>
            <a:r>
              <a:rPr lang="en-US" sz="1600" baseline="0" dirty="0"/>
              <a:t> demand?</a:t>
            </a:r>
          </a:p>
          <a:p>
            <a:pPr fontAlgn="auto">
              <a:spcAft>
                <a:spcPts val="0"/>
              </a:spcAft>
              <a:defRPr/>
            </a:pPr>
            <a:endParaRPr lang="en-US" sz="1600" kern="1200" dirty="0">
              <a:solidFill>
                <a:schemeClr val="tx1"/>
              </a:solidFill>
              <a:latin typeface="+mn-lt"/>
              <a:ea typeface="+mn-ea"/>
              <a:cs typeface="+mn-cs"/>
            </a:endParaRPr>
          </a:p>
          <a:p>
            <a:pPr marL="514350" indent="-514350" fontAlgn="auto">
              <a:spcAft>
                <a:spcPts val="0"/>
              </a:spcAft>
              <a:buFont typeface="+mj-lt"/>
              <a:buAutoNum type="arabicPeriod"/>
              <a:defRPr/>
            </a:pPr>
            <a:r>
              <a:rPr lang="en-US" sz="1600" kern="1200" dirty="0">
                <a:solidFill>
                  <a:schemeClr val="tx1"/>
                </a:solidFill>
                <a:latin typeface="+mn-lt"/>
                <a:ea typeface="+mn-ea"/>
                <a:cs typeface="+mn-cs"/>
              </a:rPr>
              <a:t>Services such as PP or NB home visiting help us connect back in our community by giving us a perspective of who is in the family and community.</a:t>
            </a:r>
          </a:p>
          <a:p>
            <a:pPr marL="514350" indent="-514350" fontAlgn="auto">
              <a:spcAft>
                <a:spcPts val="0"/>
              </a:spcAft>
              <a:buFont typeface="+mj-lt"/>
              <a:buAutoNum type="arabicPeriod"/>
              <a:defRPr/>
            </a:pPr>
            <a:r>
              <a:rPr lang="en-US" sz="1600" kern="1200" dirty="0">
                <a:solidFill>
                  <a:schemeClr val="tx1"/>
                </a:solidFill>
                <a:latin typeface="+mn-lt"/>
                <a:ea typeface="+mn-ea"/>
                <a:cs typeface="+mn-cs"/>
              </a:rPr>
              <a:t>There</a:t>
            </a:r>
            <a:r>
              <a:rPr lang="en-US" sz="1600" kern="1200" baseline="0" dirty="0">
                <a:solidFill>
                  <a:schemeClr val="tx1"/>
                </a:solidFill>
                <a:latin typeface="+mn-lt"/>
                <a:ea typeface="+mn-ea"/>
                <a:cs typeface="+mn-cs"/>
              </a:rPr>
              <a:t> is a more intense focus on community based preventive services as a means to off-site the health burden.  If we can implement asthma prevention kits distributed through ER and other community based organizations, we reduce ER visits.  Remember an ER visit related to asthma is a 99213 or 99214 which costs about $800.00 vs $150.00 in a LHD.</a:t>
            </a: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14</a:t>
            </a:fld>
            <a:endParaRPr lang="en-US" dirty="0"/>
          </a:p>
        </p:txBody>
      </p:sp>
    </p:spTree>
    <p:extLst>
      <p:ext uri="{BB962C8B-B14F-4D97-AF65-F5344CB8AC3E}">
        <p14:creationId xmlns:p14="http://schemas.microsoft.com/office/powerpoint/2010/main" val="298219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How do we reduce supply?</a:t>
            </a:r>
          </a:p>
          <a:p>
            <a:r>
              <a:rPr lang="en-US" sz="1600" dirty="0"/>
              <a:t>Remind</a:t>
            </a:r>
            <a:r>
              <a:rPr lang="en-US" sz="1600" baseline="0" dirty="0"/>
              <a:t> participants that this work IS NOT about reduction in forces.</a:t>
            </a:r>
            <a:endParaRPr lang="en-US" sz="1600" dirty="0"/>
          </a:p>
          <a:p>
            <a:endParaRPr lang="en-US" sz="1600" dirty="0"/>
          </a:p>
          <a:p>
            <a:endParaRPr lang="en-US"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15</a:t>
            </a:fld>
            <a:endParaRPr lang="en-US" dirty="0"/>
          </a:p>
        </p:txBody>
      </p:sp>
    </p:spTree>
    <p:extLst>
      <p:ext uri="{BB962C8B-B14F-4D97-AF65-F5344CB8AC3E}">
        <p14:creationId xmlns:p14="http://schemas.microsoft.com/office/powerpoint/2010/main" val="3960448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600" dirty="0"/>
              <a:t>Remind</a:t>
            </a:r>
            <a:r>
              <a:rPr lang="en-US" sz="1600" baseline="0" dirty="0"/>
              <a:t> participants AGAIN that this work IS NOT about reduction in forces.  This picture is about the fact the shutter nor the barn door was thrown away (</a:t>
            </a:r>
            <a:r>
              <a:rPr lang="en-US" sz="1600" baseline="0" dirty="0" err="1"/>
              <a:t>RIFed</a:t>
            </a:r>
            <a:r>
              <a:rPr lang="en-US" sz="1600" baseline="0" dirty="0"/>
              <a:t>).</a:t>
            </a:r>
            <a:endParaRPr lang="en-US" sz="1600" dirty="0"/>
          </a:p>
          <a:p>
            <a:endParaRPr lang="en-US" sz="1600" dirty="0"/>
          </a:p>
          <a:p>
            <a:r>
              <a:rPr lang="en-US" sz="1600" dirty="0"/>
              <a:t>Process what you hear and match against</a:t>
            </a:r>
            <a:r>
              <a:rPr lang="en-US" sz="1600" baseline="0" dirty="0"/>
              <a:t> out PM experiences.</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16</a:t>
            </a:fld>
            <a:endParaRPr lang="en-US" dirty="0"/>
          </a:p>
        </p:txBody>
      </p:sp>
    </p:spTree>
    <p:extLst>
      <p:ext uri="{BB962C8B-B14F-4D97-AF65-F5344CB8AC3E}">
        <p14:creationId xmlns:p14="http://schemas.microsoft.com/office/powerpoint/2010/main" val="32230769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dirty="0"/>
          </a:p>
          <a:p>
            <a:r>
              <a:rPr lang="en-US" sz="1600" dirty="0"/>
              <a:t>Process what you hear and match against</a:t>
            </a:r>
            <a:r>
              <a:rPr lang="en-US" sz="1600" baseline="0" dirty="0"/>
              <a:t> out PM experiences.</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17</a:t>
            </a:fld>
            <a:endParaRPr lang="en-US" dirty="0"/>
          </a:p>
        </p:txBody>
      </p:sp>
    </p:spTree>
    <p:extLst>
      <p:ext uri="{BB962C8B-B14F-4D97-AF65-F5344CB8AC3E}">
        <p14:creationId xmlns:p14="http://schemas.microsoft.com/office/powerpoint/2010/main" val="32230769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Lets talk more about no show data.</a:t>
            </a:r>
          </a:p>
          <a:p>
            <a:r>
              <a:rPr lang="en-US" sz="1600" dirty="0"/>
              <a:t>This is a calculation worksheet from the Clinical Services Data Workbook located on the DPH website.  Some EHR</a:t>
            </a:r>
            <a:r>
              <a:rPr lang="en-US" sz="1600" baseline="0" dirty="0"/>
              <a:t>s capture this for you.</a:t>
            </a:r>
            <a:endParaRPr lang="en-US" sz="1600" dirty="0"/>
          </a:p>
          <a:p>
            <a:endParaRPr lang="en-US" sz="1600" dirty="0"/>
          </a:p>
          <a:p>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18</a:t>
            </a:fld>
            <a:endParaRPr lang="en-US" dirty="0"/>
          </a:p>
        </p:txBody>
      </p:sp>
    </p:spTree>
    <p:extLst>
      <p:ext uri="{BB962C8B-B14F-4D97-AF65-F5344CB8AC3E}">
        <p14:creationId xmlns:p14="http://schemas.microsoft.com/office/powerpoint/2010/main" val="2330345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This is data from a sample county health department.  Following</a:t>
            </a:r>
            <a:r>
              <a:rPr lang="en-US" sz="1600" baseline="0" dirty="0"/>
              <a:t> QI principles, which program would you target for improvement first?</a:t>
            </a:r>
          </a:p>
          <a:p>
            <a:endParaRPr lang="en-US" sz="1600" baseline="0" dirty="0"/>
          </a:p>
          <a:p>
            <a:r>
              <a:rPr lang="en-US" sz="1600" baseline="0" dirty="0"/>
              <a:t>Goal of no show rate should not be more than 10%. We will show you why when we look at productivity later on in the slide deck.</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19</a:t>
            </a:fld>
            <a:endParaRPr lang="en-US" dirty="0"/>
          </a:p>
        </p:txBody>
      </p:sp>
    </p:spTree>
    <p:extLst>
      <p:ext uri="{BB962C8B-B14F-4D97-AF65-F5344CB8AC3E}">
        <p14:creationId xmlns:p14="http://schemas.microsoft.com/office/powerpoint/2010/main" val="19791435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Lets look at productivity and what</a:t>
            </a:r>
            <a:r>
              <a:rPr lang="en-US" sz="1600" baseline="0" dirty="0"/>
              <a:t> areas impact how productive we are in our work.</a:t>
            </a:r>
          </a:p>
          <a:p>
            <a:endParaRPr lang="en-US" sz="1600" dirty="0"/>
          </a:p>
          <a:p>
            <a:r>
              <a:rPr lang="en-US" sz="1600" dirty="0"/>
              <a:t>In PM work, the</a:t>
            </a:r>
            <a:r>
              <a:rPr lang="en-US" sz="1600" baseline="0" dirty="0"/>
              <a:t>se bulleted areas can significantly effect productivity if we are not measuring and making improvements if indicated.</a:t>
            </a:r>
          </a:p>
          <a:p>
            <a:endParaRPr lang="en-US" sz="1600" baseline="0" dirty="0"/>
          </a:p>
          <a:p>
            <a:pPr marL="971550" lvl="1" indent="-514350">
              <a:buFont typeface="+mj-lt"/>
              <a:buAutoNum type="arabicPeriod"/>
            </a:pPr>
            <a:r>
              <a:rPr lang="en-US" sz="1600" kern="1200" dirty="0">
                <a:solidFill>
                  <a:schemeClr val="tx1"/>
                </a:solidFill>
                <a:latin typeface="+mn-lt"/>
                <a:ea typeface="+mn-ea"/>
                <a:cs typeface="+mn-cs"/>
              </a:rPr>
              <a:t>Demand for services – if demand is too high (meaning your line speed is faster than you can keep up with</a:t>
            </a:r>
            <a:r>
              <a:rPr lang="en-US" sz="1600" kern="1200" baseline="0" dirty="0">
                <a:solidFill>
                  <a:schemeClr val="tx1"/>
                </a:solidFill>
                <a:latin typeface="+mn-lt"/>
                <a:ea typeface="+mn-ea"/>
                <a:cs typeface="+mn-cs"/>
              </a:rPr>
              <a:t> – think of double and triple booking) </a:t>
            </a:r>
            <a:r>
              <a:rPr lang="en-US" sz="1600" kern="1200" dirty="0">
                <a:solidFill>
                  <a:schemeClr val="tx1"/>
                </a:solidFill>
                <a:latin typeface="+mn-lt"/>
                <a:ea typeface="+mn-ea"/>
                <a:cs typeface="+mn-cs"/>
              </a:rPr>
              <a:t>OR too low, (meaning, staff do not have enough work to keep them busy</a:t>
            </a:r>
            <a:r>
              <a:rPr lang="en-US" sz="1600" kern="1200" baseline="0" dirty="0">
                <a:solidFill>
                  <a:schemeClr val="tx1"/>
                </a:solidFill>
                <a:latin typeface="+mn-lt"/>
                <a:ea typeface="+mn-ea"/>
                <a:cs typeface="+mn-cs"/>
              </a:rPr>
              <a:t> or work occurs sporadically) </a:t>
            </a:r>
            <a:r>
              <a:rPr lang="en-US" sz="1600" kern="1200" dirty="0">
                <a:solidFill>
                  <a:schemeClr val="tx1"/>
                </a:solidFill>
                <a:latin typeface="+mn-lt"/>
                <a:ea typeface="+mn-ea"/>
                <a:cs typeface="+mn-cs"/>
              </a:rPr>
              <a:t>it can negatively affect productivity. </a:t>
            </a:r>
          </a:p>
          <a:p>
            <a:pPr marL="971550" lvl="1" indent="-514350">
              <a:buFont typeface="+mj-lt"/>
              <a:buAutoNum type="arabicPeriod"/>
            </a:pPr>
            <a:r>
              <a:rPr lang="en-US" sz="1600" kern="1200" dirty="0">
                <a:solidFill>
                  <a:schemeClr val="tx1"/>
                </a:solidFill>
                <a:latin typeface="+mn-lt"/>
                <a:ea typeface="+mn-ea"/>
                <a:cs typeface="+mn-cs"/>
              </a:rPr>
              <a:t>Best practice flow models – have</a:t>
            </a:r>
            <a:r>
              <a:rPr lang="en-US" sz="1600" kern="1200" baseline="0" dirty="0">
                <a:solidFill>
                  <a:schemeClr val="tx1"/>
                </a:solidFill>
                <a:latin typeface="+mn-lt"/>
                <a:ea typeface="+mn-ea"/>
                <a:cs typeface="+mn-cs"/>
              </a:rPr>
              <a:t> you analyzed your work flows to assure they a efficient? Do patients sit in a lot of chairs, waiting to be seen?  Do you have too many staff members in the process which can result in </a:t>
            </a:r>
            <a:r>
              <a:rPr lang="en-US" sz="1600" kern="1200" baseline="0" dirty="0" err="1">
                <a:solidFill>
                  <a:schemeClr val="tx1"/>
                </a:solidFill>
                <a:latin typeface="+mn-lt"/>
                <a:ea typeface="+mn-ea"/>
                <a:cs typeface="+mn-cs"/>
              </a:rPr>
              <a:t>ducplication</a:t>
            </a:r>
            <a:r>
              <a:rPr lang="en-US" sz="1600" kern="1200" baseline="0" dirty="0">
                <a:solidFill>
                  <a:schemeClr val="tx1"/>
                </a:solidFill>
                <a:latin typeface="+mn-lt"/>
                <a:ea typeface="+mn-ea"/>
                <a:cs typeface="+mn-cs"/>
              </a:rPr>
              <a:t>?</a:t>
            </a:r>
            <a:endParaRPr lang="en-US" sz="1600" kern="1200" dirty="0">
              <a:solidFill>
                <a:schemeClr val="tx1"/>
              </a:solidFill>
              <a:latin typeface="+mn-lt"/>
              <a:ea typeface="+mn-ea"/>
              <a:cs typeface="+mn-cs"/>
            </a:endParaRPr>
          </a:p>
          <a:p>
            <a:pPr marL="971550" lvl="1" indent="-514350">
              <a:buFont typeface="+mj-lt"/>
              <a:buAutoNum type="arabicPeriod"/>
            </a:pPr>
            <a:r>
              <a:rPr lang="en-US" sz="1600" kern="1200" dirty="0">
                <a:solidFill>
                  <a:schemeClr val="tx1"/>
                </a:solidFill>
                <a:latin typeface="+mn-lt"/>
                <a:ea typeface="+mn-ea"/>
                <a:cs typeface="+mn-cs"/>
              </a:rPr>
              <a:t>How services are scheduled – do</a:t>
            </a:r>
            <a:r>
              <a:rPr lang="en-US" sz="1600" kern="1200" baseline="0" dirty="0">
                <a:solidFill>
                  <a:schemeClr val="tx1"/>
                </a:solidFill>
                <a:latin typeface="+mn-lt"/>
                <a:ea typeface="+mn-ea"/>
                <a:cs typeface="+mn-cs"/>
              </a:rPr>
              <a:t> you have one schedule that multiple providers have to follow or does each provider have their own schedule? </a:t>
            </a:r>
            <a:endParaRPr lang="en-US" sz="1600" kern="1200" dirty="0">
              <a:solidFill>
                <a:schemeClr val="tx1"/>
              </a:solidFill>
              <a:latin typeface="+mn-lt"/>
              <a:ea typeface="+mn-ea"/>
              <a:cs typeface="+mn-cs"/>
            </a:endParaRPr>
          </a:p>
          <a:p>
            <a:pPr marL="971550" lvl="1" indent="-514350">
              <a:buFont typeface="+mj-lt"/>
              <a:buAutoNum type="arabicPeriod"/>
            </a:pPr>
            <a:r>
              <a:rPr lang="en-US" sz="1600" kern="1200" dirty="0">
                <a:solidFill>
                  <a:schemeClr val="tx1"/>
                </a:solidFill>
                <a:latin typeface="+mn-lt"/>
                <a:ea typeface="+mn-ea"/>
                <a:cs typeface="+mn-cs"/>
              </a:rPr>
              <a:t>Staffing skill and licensure – Do you fully utilize your staff skill set and licensure?</a:t>
            </a:r>
          </a:p>
          <a:p>
            <a:pPr marL="971550" lvl="1" indent="-514350">
              <a:buFont typeface="+mj-lt"/>
              <a:buAutoNum type="arabicPeriod"/>
            </a:pPr>
            <a:r>
              <a:rPr lang="en-US" sz="1600" kern="1200" dirty="0">
                <a:solidFill>
                  <a:schemeClr val="tx1"/>
                </a:solidFill>
                <a:latin typeface="+mn-lt"/>
                <a:ea typeface="+mn-ea"/>
                <a:cs typeface="+mn-cs"/>
              </a:rPr>
              <a:t>Clinical space organization – Are</a:t>
            </a:r>
            <a:r>
              <a:rPr lang="en-US" sz="1600" kern="1200" baseline="0" dirty="0">
                <a:solidFill>
                  <a:schemeClr val="tx1"/>
                </a:solidFill>
                <a:latin typeface="+mn-lt"/>
                <a:ea typeface="+mn-ea"/>
                <a:cs typeface="+mn-cs"/>
              </a:rPr>
              <a:t> your exam rooms and work rooms organized to reduce waste?  Each room is configured the same so it makes it easier for staff to know where supplies are located.</a:t>
            </a:r>
            <a:endParaRPr lang="en-US" sz="1600" kern="1200" dirty="0">
              <a:solidFill>
                <a:schemeClr val="tx1"/>
              </a:solidFill>
              <a:latin typeface="+mn-lt"/>
              <a:ea typeface="+mn-ea"/>
              <a:cs typeface="+mn-cs"/>
            </a:endParaRPr>
          </a:p>
          <a:p>
            <a:endParaRPr lang="en-US" sz="1600" dirty="0"/>
          </a:p>
        </p:txBody>
      </p:sp>
      <p:sp>
        <p:nvSpPr>
          <p:cNvPr id="4" name="Slide Number Placeholder 3"/>
          <p:cNvSpPr>
            <a:spLocks noGrp="1"/>
          </p:cNvSpPr>
          <p:nvPr>
            <p:ph type="sldNum" sz="quarter" idx="10"/>
          </p:nvPr>
        </p:nvSpPr>
        <p:spPr/>
        <p:txBody>
          <a:bodyPr/>
          <a:lstStyle/>
          <a:p>
            <a:fld id="{7779678E-2750-44FC-8C8E-A73A65DE39B4}" type="slidenum">
              <a:rPr lang="en-US" smtClean="0"/>
              <a:t>20</a:t>
            </a:fld>
            <a:endParaRPr lang="en-US" dirty="0"/>
          </a:p>
        </p:txBody>
      </p:sp>
    </p:spTree>
    <p:extLst>
      <p:ext uri="{BB962C8B-B14F-4D97-AF65-F5344CB8AC3E}">
        <p14:creationId xmlns:p14="http://schemas.microsoft.com/office/powerpoint/2010/main" val="14076291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altLang="en-US" sz="1600" dirty="0"/>
              <a:t>The</a:t>
            </a:r>
            <a:r>
              <a:rPr lang="en-US" altLang="en-US" sz="1600" baseline="0" dirty="0"/>
              <a:t> PM Workgroup that we talked about in the beginning of this presentation put together productivity benchmarks for PH.</a:t>
            </a:r>
          </a:p>
          <a:p>
            <a:pPr>
              <a:spcBef>
                <a:spcPct val="0"/>
              </a:spcBef>
            </a:pPr>
            <a:endParaRPr lang="en-US" altLang="en-US" sz="1600" dirty="0"/>
          </a:p>
          <a:p>
            <a:pPr marL="228600" indent="-228600">
              <a:spcBef>
                <a:spcPct val="0"/>
              </a:spcBef>
              <a:buFont typeface="+mj-lt"/>
              <a:buAutoNum type="arabicPeriod"/>
            </a:pPr>
            <a:r>
              <a:rPr lang="en-US" altLang="en-US" sz="1600" dirty="0"/>
              <a:t>The national standard MD benchmark is 30 but we are trying to get all PH providers up to 20/day.</a:t>
            </a:r>
          </a:p>
          <a:p>
            <a:pPr marL="228600" indent="-228600">
              <a:spcBef>
                <a:spcPct val="0"/>
              </a:spcBef>
              <a:buFont typeface="+mj-lt"/>
              <a:buAutoNum type="arabicPeriod"/>
            </a:pPr>
            <a:r>
              <a:rPr lang="en-US" altLang="en-US" sz="1600" dirty="0"/>
              <a:t>Nurse visits based on 15 min appointments not including CH, STD and MH</a:t>
            </a:r>
            <a:r>
              <a:rPr lang="en-US" altLang="en-US" sz="1600" baseline="0" dirty="0"/>
              <a:t> Enhanced Role duties.</a:t>
            </a:r>
            <a:endParaRPr lang="en-US" altLang="en-US" sz="1600" dirty="0"/>
          </a:p>
          <a:p>
            <a:pPr marL="228600" indent="-228600">
              <a:spcBef>
                <a:spcPct val="0"/>
              </a:spcBef>
              <a:buFont typeface="+mj-lt"/>
              <a:buAutoNum type="arabicPeriod"/>
            </a:pPr>
            <a:r>
              <a:rPr lang="en-US" altLang="en-US" sz="1600" dirty="0"/>
              <a:t>Wake ERNs see 10/day with lead time of 60 minutes: 8 requires support for measurements, plotting, hearing and vision</a:t>
            </a:r>
          </a:p>
          <a:p>
            <a:pPr marL="228600" indent="-228600">
              <a:spcBef>
                <a:spcPct val="0"/>
              </a:spcBef>
              <a:buFont typeface="+mj-lt"/>
              <a:buAutoNum type="arabicPeriod"/>
            </a:pPr>
            <a:r>
              <a:rPr lang="en-US" altLang="en-US" sz="1600" dirty="0"/>
              <a:t>STD recommendation from the STD Branch--# adjusted based on demand and other available providers AND their experience.</a:t>
            </a:r>
          </a:p>
        </p:txBody>
      </p:sp>
      <p:sp>
        <p:nvSpPr>
          <p:cNvPr id="317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E96B6F-6153-403D-8E23-B58CD3531895}" type="slidenum">
              <a:rPr lang="en-US" altLang="en-US"/>
              <a:pPr fontAlgn="base">
                <a:spcBef>
                  <a:spcPct val="0"/>
                </a:spcBef>
                <a:spcAft>
                  <a:spcPct val="0"/>
                </a:spcAft>
              </a:pPr>
              <a:t>21</a:t>
            </a:fld>
            <a:endParaRPr lang="en-US"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altLang="en-US" sz="1600" dirty="0"/>
          </a:p>
          <a:p>
            <a:pPr>
              <a:spcBef>
                <a:spcPct val="0"/>
              </a:spcBef>
            </a:pPr>
            <a:r>
              <a:rPr lang="en-US" altLang="en-US" sz="1600" dirty="0"/>
              <a:t>Assumes 40% LEP and 40% preventive visits</a:t>
            </a:r>
          </a:p>
          <a:p>
            <a:pPr>
              <a:spcBef>
                <a:spcPct val="0"/>
              </a:spcBef>
            </a:pPr>
            <a:endParaRPr lang="en-US" altLang="en-US" sz="1600" dirty="0"/>
          </a:p>
          <a:p>
            <a:pPr marL="228600" indent="-228600">
              <a:spcBef>
                <a:spcPct val="0"/>
              </a:spcBef>
              <a:buFont typeface="+mj-lt"/>
              <a:buAutoNum type="arabicPeriod"/>
            </a:pPr>
            <a:r>
              <a:rPr lang="en-US" altLang="en-US" sz="1600" dirty="0"/>
              <a:t>Model has been trialed in multiple agencies and many</a:t>
            </a:r>
            <a:r>
              <a:rPr lang="en-US" altLang="en-US" sz="1600" baseline="0" dirty="0"/>
              <a:t> of the LHDs that have completed PM projects have reached the 20/day target.</a:t>
            </a:r>
            <a:endParaRPr lang="en-US" altLang="en-US" sz="1600" dirty="0"/>
          </a:p>
          <a:p>
            <a:pPr marL="228600" indent="-228600">
              <a:spcBef>
                <a:spcPct val="0"/>
              </a:spcBef>
              <a:buFont typeface="+mj-lt"/>
              <a:buAutoNum type="arabicPeriod"/>
            </a:pPr>
            <a:r>
              <a:rPr lang="en-US" altLang="en-US" sz="1600" dirty="0"/>
              <a:t>This model allows for breakeven and a little profit</a:t>
            </a:r>
          </a:p>
          <a:p>
            <a:pPr marL="228600" indent="-228600">
              <a:spcBef>
                <a:spcPct val="0"/>
              </a:spcBef>
              <a:buFont typeface="+mj-lt"/>
              <a:buAutoNum type="arabicPeriod"/>
            </a:pPr>
            <a:r>
              <a:rPr lang="en-US" altLang="en-US" sz="1600" dirty="0"/>
              <a:t>Private practice providers must bill 3X their salary to support their cost and generate revenue</a:t>
            </a:r>
          </a:p>
          <a:p>
            <a:pPr marL="228600" indent="-228600">
              <a:spcBef>
                <a:spcPct val="0"/>
              </a:spcBef>
              <a:buFont typeface="+mj-lt"/>
              <a:buAutoNum type="arabicPeriod"/>
            </a:pPr>
            <a:r>
              <a:rPr lang="en-US" altLang="en-US" sz="1600" dirty="0"/>
              <a:t>Revenue projection based on 99213 across the board—actual in each agency may be more or less, may be less if % Medicaid is less</a:t>
            </a:r>
          </a:p>
        </p:txBody>
      </p:sp>
      <p:sp>
        <p:nvSpPr>
          <p:cNvPr id="337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6DC1224-0691-4BE0-A36A-CA5892C73CD1}" type="slidenum">
              <a:rPr lang="en-US" altLang="en-US"/>
              <a:pPr fontAlgn="base">
                <a:spcBef>
                  <a:spcPct val="0"/>
                </a:spcBef>
                <a:spcAft>
                  <a:spcPct val="0"/>
                </a:spcAft>
              </a:pPr>
              <a:t>22</a:t>
            </a:fld>
            <a:endParaRPr lang="en-US"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80C1774-2AF3-4485-9B4A-3D21C5F3428A}" type="slidenum">
              <a:rPr lang="en-US"/>
              <a:pPr fontAlgn="base">
                <a:spcBef>
                  <a:spcPct val="0"/>
                </a:spcBef>
                <a:spcAft>
                  <a:spcPct val="0"/>
                </a:spcAft>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Ask the questions and process answers</a:t>
            </a:r>
            <a:r>
              <a:rPr lang="en-US" dirty="0"/>
              <a:t>.</a:t>
            </a: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24</a:t>
            </a:fld>
            <a:endParaRPr lang="en-US" dirty="0"/>
          </a:p>
        </p:txBody>
      </p:sp>
    </p:spTree>
    <p:extLst>
      <p:ext uri="{BB962C8B-B14F-4D97-AF65-F5344CB8AC3E}">
        <p14:creationId xmlns:p14="http://schemas.microsoft.com/office/powerpoint/2010/main" val="24118368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The</a:t>
            </a:r>
            <a:r>
              <a:rPr lang="en-US" sz="1600" baseline="0" dirty="0"/>
              <a:t> readiness assessment will help you decide if you are ready to begin a PM project.</a:t>
            </a:r>
          </a:p>
          <a:p>
            <a:endParaRPr lang="en-US" sz="1600" baseline="0" dirty="0"/>
          </a:p>
          <a:p>
            <a:r>
              <a:rPr lang="en-US" sz="1600" baseline="0" dirty="0"/>
              <a:t>The workbooks contain the measures we reviewed in QI and also here in PM.</a:t>
            </a:r>
          </a:p>
          <a:p>
            <a:endParaRPr lang="en-US" sz="1600" baseline="0" dirty="0"/>
          </a:p>
          <a:p>
            <a:r>
              <a:rPr lang="en-US" sz="1600" baseline="0" dirty="0"/>
              <a:t>Show participants where these are located.</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25</a:t>
            </a:fld>
            <a:endParaRPr lang="en-US" dirty="0"/>
          </a:p>
        </p:txBody>
      </p:sp>
    </p:spTree>
    <p:extLst>
      <p:ext uri="{BB962C8B-B14F-4D97-AF65-F5344CB8AC3E}">
        <p14:creationId xmlns:p14="http://schemas.microsoft.com/office/powerpoint/2010/main" val="11971368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Show on the DPH website, these tools and refer them to their handouts.</a:t>
            </a: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26</a:t>
            </a:fld>
            <a:endParaRPr lang="en-US" dirty="0"/>
          </a:p>
        </p:txBody>
      </p:sp>
    </p:spTree>
    <p:extLst>
      <p:ext uri="{BB962C8B-B14F-4D97-AF65-F5344CB8AC3E}">
        <p14:creationId xmlns:p14="http://schemas.microsoft.com/office/powerpoint/2010/main" val="22641197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Remind staff</a:t>
            </a:r>
            <a:r>
              <a:rPr lang="en-US" sz="1600" baseline="0" dirty="0"/>
              <a:t> that collecting data without analysis is a waste.  Equate it to cashing out your register at the end of the day to measure how you did and what you will need to do if you suffered a loss.</a:t>
            </a:r>
            <a:endParaRPr lang="en-US" sz="1600" dirty="0"/>
          </a:p>
          <a:p>
            <a:r>
              <a:rPr lang="en-US" sz="1600" dirty="0"/>
              <a:t>Remind staff these</a:t>
            </a:r>
            <a:r>
              <a:rPr lang="en-US" sz="1600" baseline="0" dirty="0"/>
              <a:t> data will impact your Return on Investment that will be covered at the end of the presentation.</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27</a:t>
            </a:fld>
            <a:endParaRPr lang="en-US" dirty="0"/>
          </a:p>
        </p:txBody>
      </p:sp>
    </p:spTree>
    <p:extLst>
      <p:ext uri="{BB962C8B-B14F-4D97-AF65-F5344CB8AC3E}">
        <p14:creationId xmlns:p14="http://schemas.microsoft.com/office/powerpoint/2010/main" val="29367280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We talked about</a:t>
            </a:r>
            <a:r>
              <a:rPr lang="en-US" sz="1600" baseline="0" dirty="0"/>
              <a:t> the need to and reasoning behind selecting your first fee projects that are easy, low hanging fruit because IT IS VERY important to have a SUCESS. </a:t>
            </a:r>
          </a:p>
          <a:p>
            <a:r>
              <a:rPr lang="en-US" sz="1600" baseline="0" dirty="0"/>
              <a:t>What things could your do that do not require a lot of time? (listen for simple </a:t>
            </a:r>
            <a:r>
              <a:rPr lang="en-US" sz="1600" baseline="0" dirty="0" err="1"/>
              <a:t>tweeks</a:t>
            </a:r>
            <a:r>
              <a:rPr lang="en-US" sz="1600" baseline="0" dirty="0"/>
              <a:t> to appointment schedules, co-locating staff or supplies for easier access)  Use Bladen as an example.</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28</a:t>
            </a:fld>
            <a:endParaRPr lang="en-US" dirty="0"/>
          </a:p>
        </p:txBody>
      </p:sp>
    </p:spTree>
    <p:extLst>
      <p:ext uri="{BB962C8B-B14F-4D97-AF65-F5344CB8AC3E}">
        <p14:creationId xmlns:p14="http://schemas.microsoft.com/office/powerpoint/2010/main" val="24845507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latin typeface="Arial" panose="020B0604020202020204" pitchFamily="34" charset="0"/>
                <a:cs typeface="Arial" panose="020B0604020202020204" pitchFamily="34" charset="0"/>
              </a:rPr>
              <a:t>WIC was in the Red Section, Zone 3 room 100 which consisted of one</a:t>
            </a:r>
            <a:r>
              <a:rPr lang="en-US" sz="1600" baseline="0" dirty="0">
                <a:latin typeface="Arial" panose="020B0604020202020204" pitchFamily="34" charset="0"/>
                <a:cs typeface="Arial" panose="020B0604020202020204" pitchFamily="34" charset="0"/>
              </a:rPr>
              <a:t> office with a partition and a 10 foot wide waiting area.  We moved WIC to Zone 7, providing a separate office for WIC staff and Rooms 112 and 114 housed the supervisors of services.  They had immediate access to staff and clients, with direct line of sight supervision.</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We conducted a walk-through and determined that staff were not co-located and/or were</a:t>
            </a:r>
            <a:r>
              <a:rPr lang="en-US" sz="1600" baseline="0"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too spread</a:t>
            </a:r>
            <a:r>
              <a:rPr lang="en-US" sz="1600" baseline="0" dirty="0">
                <a:latin typeface="Arial" panose="020B0604020202020204" pitchFamily="34" charset="0"/>
                <a:cs typeface="Arial" panose="020B0604020202020204" pitchFamily="34" charset="0"/>
              </a:rPr>
              <a:t> out (had too many steps to walk).  Also, there was not direct line of sight supervision needed to efficiently supervise services and staff.</a:t>
            </a:r>
          </a:p>
          <a:p>
            <a:endParaRPr lang="en-US" sz="1600" baseline="0" dirty="0">
              <a:latin typeface="Arial" panose="020B0604020202020204" pitchFamily="34" charset="0"/>
              <a:cs typeface="Arial" panose="020B0604020202020204" pitchFamily="34" charset="0"/>
            </a:endParaRPr>
          </a:p>
          <a:p>
            <a:r>
              <a:rPr lang="en-US" sz="1600" baseline="0" dirty="0">
                <a:latin typeface="Arial" panose="020B0604020202020204" pitchFamily="34" charset="0"/>
                <a:cs typeface="Arial" panose="020B0604020202020204" pitchFamily="34" charset="0"/>
              </a:rPr>
              <a:t>Thanks to Bladen County for allowing us to use this slide.</a:t>
            </a:r>
            <a:endParaRPr lang="en-US" sz="1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29</a:t>
            </a:fld>
            <a:endParaRPr lang="en-US" dirty="0"/>
          </a:p>
        </p:txBody>
      </p:sp>
    </p:spTree>
    <p:extLst>
      <p:ext uri="{BB962C8B-B14F-4D97-AF65-F5344CB8AC3E}">
        <p14:creationId xmlns:p14="http://schemas.microsoft.com/office/powerpoint/2010/main" val="10704369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US" altLang="en-US" sz="1600" b="1" dirty="0">
                <a:latin typeface="Arial" panose="020B0604020202020204" pitchFamily="34" charset="0"/>
                <a:cs typeface="Arial" panose="020B0604020202020204" pitchFamily="34" charset="0"/>
              </a:rPr>
              <a:t>Point</a:t>
            </a:r>
            <a:r>
              <a:rPr lang="en-US" altLang="en-US" sz="1600" b="1" baseline="0" dirty="0">
                <a:latin typeface="Arial" panose="020B0604020202020204" pitchFamily="34" charset="0"/>
                <a:cs typeface="Arial" panose="020B0604020202020204" pitchFamily="34" charset="0"/>
              </a:rPr>
              <a:t> out the need to have at least one of these types of disciplines on the team.  Example: DON and Administrative Supervisor work in a symbiotic relationship.</a:t>
            </a:r>
          </a:p>
          <a:p>
            <a:pPr eaLnBrk="1" hangingPunct="1">
              <a:lnSpc>
                <a:spcPct val="90000"/>
              </a:lnSpc>
            </a:pPr>
            <a:endParaRPr lang="en-US" altLang="en-US" sz="1600" b="1" baseline="0" dirty="0">
              <a:latin typeface="Arial" panose="020B0604020202020204" pitchFamily="34" charset="0"/>
              <a:cs typeface="Arial" panose="020B0604020202020204" pitchFamily="34" charset="0"/>
            </a:endParaRPr>
          </a:p>
          <a:p>
            <a:pPr eaLnBrk="1" hangingPunct="1">
              <a:lnSpc>
                <a:spcPct val="90000"/>
              </a:lnSpc>
            </a:pPr>
            <a:r>
              <a:rPr lang="en-US" altLang="en-US" sz="1400" b="1" baseline="0" dirty="0">
                <a:latin typeface="Arial" panose="020B0604020202020204" pitchFamily="34" charset="0"/>
                <a:cs typeface="Arial" panose="020B0604020202020204" pitchFamily="34" charset="0"/>
              </a:rPr>
              <a:t>Remind them of the following – from QI.</a:t>
            </a:r>
            <a:endParaRPr lang="en-US" altLang="en-US" sz="1400" b="1" dirty="0">
              <a:latin typeface="Arial" panose="020B0604020202020204" pitchFamily="34" charset="0"/>
              <a:cs typeface="Arial" panose="020B0604020202020204" pitchFamily="34" charset="0"/>
            </a:endParaRPr>
          </a:p>
          <a:p>
            <a:pPr eaLnBrk="1" hangingPunct="1">
              <a:lnSpc>
                <a:spcPct val="90000"/>
              </a:lnSpc>
            </a:pPr>
            <a:endParaRPr lang="en-US" altLang="en-US" sz="1400" b="1" dirty="0">
              <a:latin typeface="Arial" panose="020B0604020202020204" pitchFamily="34" charset="0"/>
              <a:cs typeface="Arial" panose="020B0604020202020204" pitchFamily="34" charset="0"/>
            </a:endParaRPr>
          </a:p>
          <a:p>
            <a:pPr eaLnBrk="1" hangingPunct="1">
              <a:lnSpc>
                <a:spcPct val="90000"/>
              </a:lnSpc>
            </a:pPr>
            <a:r>
              <a:rPr lang="en-US" altLang="en-US" sz="1400" b="1" dirty="0">
                <a:latin typeface="Arial" panose="020B0604020202020204" pitchFamily="34" charset="0"/>
                <a:cs typeface="Arial" panose="020B0604020202020204" pitchFamily="34" charset="0"/>
              </a:rPr>
              <a:t>Directors</a:t>
            </a:r>
            <a:r>
              <a:rPr lang="en-US" altLang="en-US" sz="1400" dirty="0">
                <a:latin typeface="Arial" panose="020B0604020202020204" pitchFamily="34" charset="0"/>
                <a:cs typeface="Arial" panose="020B0604020202020204" pitchFamily="34" charset="0"/>
              </a:rPr>
              <a:t> = point the managers towards the vision and mission of the agency and leverages the funds to make it happen </a:t>
            </a:r>
          </a:p>
          <a:p>
            <a:pPr marL="1257300" lvl="3" indent="0" eaLnBrk="1" hangingPunct="1">
              <a:lnSpc>
                <a:spcPct val="90000"/>
              </a:lnSpc>
              <a:buNone/>
            </a:pPr>
            <a:endParaRPr lang="en-US" altLang="en-US" sz="1400" dirty="0">
              <a:latin typeface="Arial" panose="020B0604020202020204" pitchFamily="34" charset="0"/>
              <a:cs typeface="Arial" panose="020B0604020202020204" pitchFamily="34" charset="0"/>
            </a:endParaRPr>
          </a:p>
          <a:p>
            <a:pPr eaLnBrk="1" hangingPunct="1">
              <a:lnSpc>
                <a:spcPct val="90000"/>
              </a:lnSpc>
            </a:pPr>
            <a:r>
              <a:rPr lang="en-US" altLang="en-US" sz="1400" b="1" dirty="0">
                <a:latin typeface="Arial" panose="020B0604020202020204" pitchFamily="34" charset="0"/>
                <a:cs typeface="Arial" panose="020B0604020202020204" pitchFamily="34" charset="0"/>
              </a:rPr>
              <a:t>Managers</a:t>
            </a:r>
            <a:r>
              <a:rPr lang="en-US" altLang="en-US" sz="1400" dirty="0">
                <a:latin typeface="Arial" panose="020B0604020202020204" pitchFamily="34" charset="0"/>
                <a:cs typeface="Arial" panose="020B0604020202020204" pitchFamily="34" charset="0"/>
              </a:rPr>
              <a:t> = plan for, design and control factors that affect work</a:t>
            </a:r>
          </a:p>
          <a:p>
            <a:pPr marL="1257300" lvl="3" indent="0" eaLnBrk="1" hangingPunct="1">
              <a:lnSpc>
                <a:spcPct val="90000"/>
              </a:lnSpc>
              <a:buNone/>
            </a:pPr>
            <a:endParaRPr lang="en-US" altLang="en-US" sz="1400" dirty="0">
              <a:latin typeface="Arial" panose="020B0604020202020204" pitchFamily="34" charset="0"/>
              <a:cs typeface="Arial" panose="020B0604020202020204" pitchFamily="34" charset="0"/>
            </a:endParaRPr>
          </a:p>
          <a:p>
            <a:pPr eaLnBrk="1" hangingPunct="1">
              <a:lnSpc>
                <a:spcPct val="90000"/>
              </a:lnSpc>
            </a:pPr>
            <a:r>
              <a:rPr lang="en-US" altLang="en-US" sz="1400" b="1" dirty="0">
                <a:latin typeface="Arial" panose="020B0604020202020204" pitchFamily="34" charset="0"/>
                <a:cs typeface="Arial" panose="020B0604020202020204" pitchFamily="34" charset="0"/>
              </a:rPr>
              <a:t>Supervisors</a:t>
            </a:r>
            <a:r>
              <a:rPr lang="en-US" altLang="en-US" sz="1400" dirty="0">
                <a:latin typeface="Arial" panose="020B0604020202020204" pitchFamily="34" charset="0"/>
                <a:cs typeface="Arial" panose="020B0604020202020204" pitchFamily="34" charset="0"/>
              </a:rPr>
              <a:t> = over see or direct people at work</a:t>
            </a:r>
          </a:p>
          <a:p>
            <a:pPr lvl="1" eaLnBrk="1" hangingPunct="1">
              <a:lnSpc>
                <a:spcPct val="90000"/>
              </a:lnSpc>
            </a:pPr>
            <a:r>
              <a:rPr lang="en-US" altLang="en-US" sz="1400" i="1" dirty="0">
                <a:latin typeface="Arial" panose="020B0604020202020204" pitchFamily="34" charset="0"/>
                <a:cs typeface="Arial" panose="020B0604020202020204" pitchFamily="34" charset="0"/>
              </a:rPr>
              <a:t>Line of Sight </a:t>
            </a:r>
            <a:r>
              <a:rPr lang="en-US" altLang="en-US" sz="1400" dirty="0">
                <a:latin typeface="Arial" panose="020B0604020202020204" pitchFamily="34" charset="0"/>
                <a:cs typeface="Arial" panose="020B0604020202020204" pitchFamily="34" charset="0"/>
              </a:rPr>
              <a:t>Supervision</a:t>
            </a:r>
          </a:p>
          <a:p>
            <a:pPr lvl="1" eaLnBrk="1" hangingPunct="1">
              <a:lnSpc>
                <a:spcPct val="90000"/>
              </a:lnSpc>
            </a:pPr>
            <a:r>
              <a:rPr lang="en-US" altLang="en-US" sz="1400" dirty="0">
                <a:latin typeface="Arial" panose="020B0604020202020204" pitchFamily="34" charset="0"/>
                <a:cs typeface="Arial" panose="020B0604020202020204" pitchFamily="34" charset="0"/>
              </a:rPr>
              <a:t>Standardize</a:t>
            </a:r>
          </a:p>
          <a:p>
            <a:endParaRPr lang="en-US" sz="1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30</a:t>
            </a:fld>
            <a:endParaRPr lang="en-US" dirty="0"/>
          </a:p>
        </p:txBody>
      </p:sp>
    </p:spTree>
    <p:extLst>
      <p:ext uri="{BB962C8B-B14F-4D97-AF65-F5344CB8AC3E}">
        <p14:creationId xmlns:p14="http://schemas.microsoft.com/office/powerpoint/2010/main" val="24138043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600" kern="1200" dirty="0">
                <a:solidFill>
                  <a:schemeClr val="tx1"/>
                </a:solidFill>
                <a:latin typeface="Arial" panose="020B0604020202020204" pitchFamily="34" charset="0"/>
                <a:ea typeface="+mn-ea"/>
                <a:cs typeface="Arial" panose="020B0604020202020204" pitchFamily="34" charset="0"/>
              </a:rPr>
              <a:t>Examples:</a:t>
            </a:r>
          </a:p>
          <a:p>
            <a:pPr marL="0" indent="0">
              <a:buNone/>
            </a:pPr>
            <a:r>
              <a:rPr lang="en-US" sz="1600" kern="1200" dirty="0">
                <a:solidFill>
                  <a:schemeClr val="tx1"/>
                </a:solidFill>
                <a:latin typeface="Arial" panose="020B0604020202020204" pitchFamily="34" charset="0"/>
                <a:ea typeface="+mn-ea"/>
                <a:cs typeface="Arial" panose="020B0604020202020204" pitchFamily="34" charset="0"/>
              </a:rPr>
              <a:t>“Child Health revenue is decreasing.”</a:t>
            </a:r>
          </a:p>
          <a:p>
            <a:pPr marL="0" indent="0">
              <a:buNone/>
            </a:pPr>
            <a:r>
              <a:rPr lang="en-US" sz="1600" kern="1200" dirty="0">
                <a:solidFill>
                  <a:schemeClr val="tx1"/>
                </a:solidFill>
                <a:latin typeface="Arial" panose="020B0604020202020204" pitchFamily="34" charset="0"/>
                <a:ea typeface="+mn-ea"/>
                <a:cs typeface="Arial" panose="020B0604020202020204" pitchFamily="34" charset="0"/>
              </a:rPr>
              <a:t>“Patients are complaining about long wait times before being seen.”</a:t>
            </a:r>
          </a:p>
          <a:p>
            <a:endParaRPr lang="en-US" sz="16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31</a:t>
            </a:fld>
            <a:endParaRPr lang="en-US" dirty="0"/>
          </a:p>
        </p:txBody>
      </p:sp>
    </p:spTree>
    <p:extLst>
      <p:ext uri="{BB962C8B-B14F-4D97-AF65-F5344CB8AC3E}">
        <p14:creationId xmlns:p14="http://schemas.microsoft.com/office/powerpoint/2010/main" val="15418586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b="1" u="sng" dirty="0">
                <a:solidFill>
                  <a:schemeClr val="tx1"/>
                </a:solidFill>
                <a:hlinkClick r:id="rId3"/>
              </a:rPr>
              <a:t>http://publichealth.nc.gov/lhd/</a:t>
            </a:r>
            <a:endParaRPr lang="en-US" b="1" u="sng" dirty="0">
              <a:solidFill>
                <a:schemeClr val="tx1"/>
              </a:solidFill>
            </a:endParaRPr>
          </a:p>
          <a:p>
            <a:endParaRPr lang="en-US" dirty="0"/>
          </a:p>
          <a:p>
            <a:r>
              <a:rPr lang="en-US" dirty="0"/>
              <a:t>Handout refer participants to the</a:t>
            </a:r>
            <a:r>
              <a:rPr lang="en-US" baseline="0" dirty="0"/>
              <a:t> Aim statement </a:t>
            </a:r>
            <a:r>
              <a:rPr lang="en-US" dirty="0"/>
              <a:t>template</a:t>
            </a:r>
            <a:r>
              <a:rPr lang="en-US" baseline="0" dirty="0"/>
              <a:t> and explanation. AND, the fact we reviewed this over in QI.</a:t>
            </a:r>
            <a:endParaRPr lang="en-US"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32</a:t>
            </a:fld>
            <a:endParaRPr lang="en-US" dirty="0"/>
          </a:p>
        </p:txBody>
      </p:sp>
    </p:spTree>
    <p:extLst>
      <p:ext uri="{BB962C8B-B14F-4D97-AF65-F5344CB8AC3E}">
        <p14:creationId xmlns:p14="http://schemas.microsoft.com/office/powerpoint/2010/main" val="19531934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33</a:t>
            </a:fld>
            <a:endParaRPr lang="en-US" dirty="0"/>
          </a:p>
        </p:txBody>
      </p:sp>
    </p:spTree>
    <p:extLst>
      <p:ext uri="{BB962C8B-B14F-4D97-AF65-F5344CB8AC3E}">
        <p14:creationId xmlns:p14="http://schemas.microsoft.com/office/powerpoint/2010/main" val="41767265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34</a:t>
            </a:fld>
            <a:endParaRPr lang="en-US" dirty="0"/>
          </a:p>
        </p:txBody>
      </p:sp>
    </p:spTree>
    <p:extLst>
      <p:ext uri="{BB962C8B-B14F-4D97-AF65-F5344CB8AC3E}">
        <p14:creationId xmlns:p14="http://schemas.microsoft.com/office/powerpoint/2010/main" val="41052372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35</a:t>
            </a:fld>
            <a:endParaRPr lang="en-US" dirty="0"/>
          </a:p>
        </p:txBody>
      </p:sp>
    </p:spTree>
    <p:extLst>
      <p:ext uri="{BB962C8B-B14F-4D97-AF65-F5344CB8AC3E}">
        <p14:creationId xmlns:p14="http://schemas.microsoft.com/office/powerpoint/2010/main" val="5783861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We want to increase efficiency and decrease costs using QI strategies to achieve quality services (satisfied employees/patients/citizens AND quality services provided while containing costs).  </a:t>
            </a:r>
          </a:p>
          <a:p>
            <a:endParaRPr lang="en-US" sz="1600" dirty="0"/>
          </a:p>
          <a:p>
            <a:r>
              <a:rPr lang="en-US" sz="1600" dirty="0"/>
              <a:t>This is a continuous process</a:t>
            </a:r>
          </a:p>
          <a:p>
            <a:endParaRPr lang="en-US" sz="1600" dirty="0"/>
          </a:p>
          <a:p>
            <a:r>
              <a:rPr lang="en-US" sz="1600" dirty="0"/>
              <a:t>Remember the three indicators but there may be other indicators</a:t>
            </a:r>
            <a:r>
              <a:rPr lang="en-US" sz="1600" baseline="0" dirty="0"/>
              <a:t> you need to monitor:</a:t>
            </a:r>
          </a:p>
          <a:p>
            <a:endParaRPr lang="en-US" sz="1600" baseline="0" dirty="0"/>
          </a:p>
          <a:p>
            <a:pPr marL="342900" indent="-342900">
              <a:buFont typeface="+mj-lt"/>
              <a:buAutoNum type="arabicPeriod"/>
            </a:pPr>
            <a:r>
              <a:rPr lang="en-US" sz="1600" baseline="0" dirty="0"/>
              <a:t>No show rates</a:t>
            </a:r>
          </a:p>
          <a:p>
            <a:pPr marL="342900" indent="-342900">
              <a:buFont typeface="+mj-lt"/>
              <a:buAutoNum type="arabicPeriod"/>
            </a:pPr>
            <a:r>
              <a:rPr lang="en-US" sz="1600" baseline="0" dirty="0"/>
              <a:t>Payer Source - Who is paying the bill</a:t>
            </a:r>
          </a:p>
          <a:p>
            <a:pPr marL="342900" indent="-342900">
              <a:buFont typeface="+mj-lt"/>
              <a:buAutoNum type="arabicPeriod"/>
            </a:pPr>
            <a:r>
              <a:rPr lang="en-US" sz="1600" baseline="0" dirty="0"/>
              <a:t>Productivity by provider - How many patients do each staff member see.</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36</a:t>
            </a:fld>
            <a:endParaRPr lang="en-US" dirty="0"/>
          </a:p>
        </p:txBody>
      </p:sp>
    </p:spTree>
    <p:extLst>
      <p:ext uri="{BB962C8B-B14F-4D97-AF65-F5344CB8AC3E}">
        <p14:creationId xmlns:p14="http://schemas.microsoft.com/office/powerpoint/2010/main" val="22661458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a:ln/>
        </p:spPr>
      </p:sp>
      <p:sp>
        <p:nvSpPr>
          <p:cNvPr id="160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600" dirty="0">
                <a:latin typeface="Arial" pitchFamily="34" charset="0"/>
                <a:cs typeface="Arial" pitchFamily="34" charset="0"/>
              </a:rPr>
              <a:t>One way to assure joint performance objectives</a:t>
            </a:r>
            <a:r>
              <a:rPr lang="en-US" altLang="en-US" sz="1600" baseline="0" dirty="0">
                <a:latin typeface="Arial" pitchFamily="34" charset="0"/>
                <a:cs typeface="Arial" pitchFamily="34" charset="0"/>
              </a:rPr>
              <a:t> is to put it into staff performance appraisals or work plans (remind staff this was covered in Management segment presented </a:t>
            </a:r>
            <a:r>
              <a:rPr lang="en-US" altLang="en-US" sz="1600" baseline="0" dirty="0" err="1">
                <a:latin typeface="Arial" pitchFamily="34" charset="0"/>
                <a:cs typeface="Arial" pitchFamily="34" charset="0"/>
              </a:rPr>
              <a:t>inApril</a:t>
            </a:r>
            <a:r>
              <a:rPr lang="en-US" altLang="en-US" sz="1600" baseline="0" dirty="0">
                <a:latin typeface="Arial" pitchFamily="34" charset="0"/>
                <a:cs typeface="Arial" pitchFamily="34" charset="0"/>
              </a:rPr>
              <a:t>).</a:t>
            </a:r>
          </a:p>
          <a:p>
            <a:r>
              <a:rPr lang="en-US" altLang="en-US" sz="1600" baseline="0" dirty="0">
                <a:latin typeface="Arial" pitchFamily="34" charset="0"/>
                <a:cs typeface="Arial" pitchFamily="34" charset="0"/>
              </a:rPr>
              <a:t>Examples: 	</a:t>
            </a:r>
          </a:p>
          <a:p>
            <a:pPr marL="342900" indent="-342900">
              <a:buFont typeface="+mj-lt"/>
              <a:buAutoNum type="arabicPeriod"/>
            </a:pPr>
            <a:r>
              <a:rPr lang="en-US" altLang="en-US" sz="1600" baseline="0" dirty="0">
                <a:latin typeface="Arial" pitchFamily="34" charset="0"/>
                <a:cs typeface="Arial" pitchFamily="34" charset="0"/>
              </a:rPr>
              <a:t>You will process 100 Medicaid claims/week</a:t>
            </a:r>
          </a:p>
          <a:p>
            <a:pPr marL="342900" indent="-342900">
              <a:buFont typeface="+mj-lt"/>
              <a:buAutoNum type="arabicPeriod"/>
            </a:pPr>
            <a:r>
              <a:rPr lang="en-US" altLang="en-US" sz="1600" baseline="0" dirty="0">
                <a:latin typeface="Arial" pitchFamily="34" charset="0"/>
                <a:cs typeface="Arial" pitchFamily="34" charset="0"/>
              </a:rPr>
              <a:t>You will average 20 patient per day.</a:t>
            </a:r>
          </a:p>
          <a:p>
            <a:pPr marL="342900" indent="-342900">
              <a:buFont typeface="+mj-lt"/>
              <a:buAutoNum type="arabicPeriod"/>
            </a:pPr>
            <a:r>
              <a:rPr lang="en-US" altLang="en-US" sz="1600" baseline="0" dirty="0">
                <a:latin typeface="Arial" pitchFamily="34" charset="0"/>
                <a:cs typeface="Arial" pitchFamily="34" charset="0"/>
              </a:rPr>
              <a:t>You will make 20 home visits/week.</a:t>
            </a:r>
          </a:p>
          <a:p>
            <a:pPr marL="342900" indent="-342900">
              <a:buFont typeface="+mj-lt"/>
              <a:buAutoNum type="arabicPeriod"/>
            </a:pPr>
            <a:endParaRPr lang="en-US" altLang="en-US" sz="1600" dirty="0">
              <a:latin typeface="Arial" pitchFamily="34" charset="0"/>
              <a:cs typeface="Arial" pitchFamily="34" charset="0"/>
            </a:endParaRPr>
          </a:p>
        </p:txBody>
      </p:sp>
      <p:sp>
        <p:nvSpPr>
          <p:cNvPr id="160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640E2DD6-EA21-4F59-AAA7-FF1EAB9D6895}" type="slidenum">
              <a:rPr lang="en-US" altLang="en-US" sz="1300"/>
              <a:pPr eaLnBrk="1" hangingPunct="1">
                <a:spcBef>
                  <a:spcPct val="0"/>
                </a:spcBef>
              </a:pPr>
              <a:t>37</a:t>
            </a:fld>
            <a:endParaRPr lang="en-US" altLang="en-US" sz="13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a:ln/>
        </p:spPr>
      </p:sp>
      <p:sp>
        <p:nvSpPr>
          <p:cNvPr id="160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600" dirty="0">
                <a:latin typeface="Arial" pitchFamily="34" charset="0"/>
                <a:cs typeface="Arial" pitchFamily="34" charset="0"/>
              </a:rPr>
              <a:t>Are you performing coding and billing audits? Tools on DPH </a:t>
            </a:r>
            <a:r>
              <a:rPr lang="en-US" altLang="en-US" sz="1600" dirty="0" err="1">
                <a:latin typeface="Arial" pitchFamily="34" charset="0"/>
                <a:cs typeface="Arial" pitchFamily="34" charset="0"/>
              </a:rPr>
              <a:t>webiste</a:t>
            </a:r>
            <a:endParaRPr lang="en-US" altLang="en-US" sz="1600" dirty="0">
              <a:latin typeface="Arial" pitchFamily="34" charset="0"/>
              <a:cs typeface="Arial" pitchFamily="34" charset="0"/>
            </a:endParaRPr>
          </a:p>
          <a:p>
            <a:r>
              <a:rPr lang="en-US" altLang="en-US" sz="1600" dirty="0">
                <a:latin typeface="Arial" pitchFamily="34" charset="0"/>
                <a:cs typeface="Arial" pitchFamily="34" charset="0"/>
              </a:rPr>
              <a:t>Are you current with your denials?</a:t>
            </a:r>
          </a:p>
          <a:p>
            <a:r>
              <a:rPr lang="en-US" altLang="en-US" sz="1600" dirty="0">
                <a:latin typeface="Arial" pitchFamily="34" charset="0"/>
                <a:cs typeface="Arial" pitchFamily="34" charset="0"/>
              </a:rPr>
              <a:t>Do</a:t>
            </a:r>
            <a:r>
              <a:rPr lang="en-US" altLang="en-US" sz="1600" baseline="0" dirty="0">
                <a:latin typeface="Arial" pitchFamily="34" charset="0"/>
                <a:cs typeface="Arial" pitchFamily="34" charset="0"/>
              </a:rPr>
              <a:t> you accept credit cards?</a:t>
            </a:r>
          </a:p>
          <a:p>
            <a:r>
              <a:rPr lang="en-US" altLang="en-US" sz="1600" baseline="0" dirty="0">
                <a:latin typeface="Arial" pitchFamily="34" charset="0"/>
                <a:cs typeface="Arial" pitchFamily="34" charset="0"/>
              </a:rPr>
              <a:t>How large is your payer panel?  Expanding your payer panels provides market safety. You have multiple payers feeding your bottom line. Remember: private payers pay for things that Medicaid does not pay for.</a:t>
            </a:r>
            <a:endParaRPr lang="en-US" altLang="en-US" sz="1600" dirty="0">
              <a:latin typeface="Arial" pitchFamily="34" charset="0"/>
              <a:cs typeface="Arial" pitchFamily="34" charset="0"/>
            </a:endParaRPr>
          </a:p>
        </p:txBody>
      </p:sp>
      <p:sp>
        <p:nvSpPr>
          <p:cNvPr id="160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640E2DD6-EA21-4F59-AAA7-FF1EAB9D6895}" type="slidenum">
              <a:rPr lang="en-US" altLang="en-US" sz="1300"/>
              <a:pPr eaLnBrk="1" hangingPunct="1">
                <a:spcBef>
                  <a:spcPct val="0"/>
                </a:spcBef>
              </a:pPr>
              <a:t>38</a:t>
            </a:fld>
            <a:endParaRPr lang="en-US" altLang="en-US" sz="13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a:ln/>
        </p:spPr>
      </p:sp>
      <p:sp>
        <p:nvSpPr>
          <p:cNvPr id="161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600" dirty="0">
                <a:latin typeface="Arial" pitchFamily="34" charset="0"/>
                <a:cs typeface="Arial" pitchFamily="34" charset="0"/>
              </a:rPr>
              <a:t>Ask participants to share their thoughts on ROI?</a:t>
            </a:r>
          </a:p>
          <a:p>
            <a:endParaRPr lang="en-US" altLang="en-US" sz="1600" dirty="0">
              <a:latin typeface="Arial" pitchFamily="34" charset="0"/>
              <a:cs typeface="Arial" pitchFamily="34" charset="0"/>
            </a:endParaRPr>
          </a:p>
          <a:p>
            <a:r>
              <a:rPr lang="en-US" altLang="en-US" sz="1600" dirty="0">
                <a:latin typeface="Arial" pitchFamily="34" charset="0"/>
                <a:cs typeface="Arial" pitchFamily="34" charset="0"/>
              </a:rPr>
              <a:t>How many LHDs do ROI process before and after implementing a service?</a:t>
            </a:r>
          </a:p>
          <a:p>
            <a:endParaRPr lang="en-US" altLang="en-US" sz="1600" dirty="0">
              <a:latin typeface="Arial" pitchFamily="34" charset="0"/>
              <a:cs typeface="Arial" pitchFamily="34" charset="0"/>
            </a:endParaRPr>
          </a:p>
          <a:p>
            <a:r>
              <a:rPr lang="en-US" altLang="en-US" sz="1600" dirty="0">
                <a:latin typeface="Arial" pitchFamily="34" charset="0"/>
                <a:cs typeface="Arial" pitchFamily="34" charset="0"/>
              </a:rPr>
              <a:t>Cost Benefit Analysis?</a:t>
            </a:r>
          </a:p>
        </p:txBody>
      </p:sp>
      <p:sp>
        <p:nvSpPr>
          <p:cNvPr id="161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fld id="{D3060540-5B27-49D1-9565-C4E63E96A595}" type="slidenum">
              <a:rPr lang="en-US" altLang="en-US" sz="1300"/>
              <a:pPr eaLnBrk="1" hangingPunct="1">
                <a:spcBef>
                  <a:spcPct val="0"/>
                </a:spcBef>
              </a:pPr>
              <a:t>39</a:t>
            </a:fld>
            <a:endParaRPr lang="en-US" altLang="en-US" sz="130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6"/>
          <p:cNvSpPr txBox="1">
            <a:spLocks noGrp="1" noChangeArrowheads="1"/>
          </p:cNvSpPr>
          <p:nvPr/>
        </p:nvSpPr>
        <p:spPr bwMode="auto">
          <a:xfrm>
            <a:off x="0" y="8894602"/>
            <a:ext cx="3067374" cy="4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893" tIns="46947" rIns="93893" bIns="46947" anchor="b"/>
          <a:lstStyle>
            <a:lvl1pPr defTabSz="939800" eaLnBrk="0" hangingPunct="0">
              <a:spcBef>
                <a:spcPct val="30000"/>
              </a:spcBef>
              <a:defRPr sz="1200">
                <a:solidFill>
                  <a:schemeClr val="tx1"/>
                </a:solidFill>
                <a:latin typeface="Arial" pitchFamily="34" charset="0"/>
                <a:cs typeface="Arial" pitchFamily="34" charset="0"/>
              </a:defRPr>
            </a:lvl1pPr>
            <a:lvl2pPr marL="742950" indent="-285750" defTabSz="939800" eaLnBrk="0" hangingPunct="0">
              <a:spcBef>
                <a:spcPct val="30000"/>
              </a:spcBef>
              <a:defRPr sz="1200">
                <a:solidFill>
                  <a:schemeClr val="tx1"/>
                </a:solidFill>
                <a:latin typeface="Arial" pitchFamily="34" charset="0"/>
                <a:cs typeface="Arial" pitchFamily="34" charset="0"/>
              </a:defRPr>
            </a:lvl2pPr>
            <a:lvl3pPr marL="1143000" indent="-228600" defTabSz="939800" eaLnBrk="0" hangingPunct="0">
              <a:spcBef>
                <a:spcPct val="30000"/>
              </a:spcBef>
              <a:defRPr sz="1200">
                <a:solidFill>
                  <a:schemeClr val="tx1"/>
                </a:solidFill>
                <a:latin typeface="Arial" pitchFamily="34" charset="0"/>
                <a:cs typeface="Arial" pitchFamily="34" charset="0"/>
              </a:defRPr>
            </a:lvl3pPr>
            <a:lvl4pPr marL="1600200" indent="-228600" defTabSz="939800" eaLnBrk="0" hangingPunct="0">
              <a:spcBef>
                <a:spcPct val="30000"/>
              </a:spcBef>
              <a:defRPr sz="1200">
                <a:solidFill>
                  <a:schemeClr val="tx1"/>
                </a:solidFill>
                <a:latin typeface="Arial" pitchFamily="34" charset="0"/>
                <a:cs typeface="Arial" pitchFamily="34" charset="0"/>
              </a:defRPr>
            </a:lvl4pPr>
            <a:lvl5pPr marL="2057400" indent="-228600" defTabSz="939800" eaLnBrk="0" hangingPunct="0">
              <a:spcBef>
                <a:spcPct val="30000"/>
              </a:spcBef>
              <a:defRPr sz="1200">
                <a:solidFill>
                  <a:schemeClr val="tx1"/>
                </a:solidFill>
                <a:latin typeface="Arial" pitchFamily="34" charset="0"/>
                <a:cs typeface="Arial" pitchFamily="34" charset="0"/>
              </a:defRPr>
            </a:lvl5pPr>
            <a:lvl6pPr marL="25146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r>
              <a:rPr lang="en-US" altLang="en-US" sz="1300">
                <a:solidFill>
                  <a:srgbClr val="000000"/>
                </a:solidFill>
              </a:rPr>
              <a:t>Industrial Extension Service                                  www.ies.ncsu.edu</a:t>
            </a:r>
          </a:p>
        </p:txBody>
      </p:sp>
      <p:sp>
        <p:nvSpPr>
          <p:cNvPr id="163843" name="Rectangle 7"/>
          <p:cNvSpPr txBox="1">
            <a:spLocks noGrp="1" noChangeArrowheads="1"/>
          </p:cNvSpPr>
          <p:nvPr/>
        </p:nvSpPr>
        <p:spPr bwMode="auto">
          <a:xfrm>
            <a:off x="4008100" y="8894602"/>
            <a:ext cx="3067374" cy="4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893" tIns="46947" rIns="93893" bIns="46947" anchor="b"/>
          <a:lstStyle>
            <a:lvl1pPr defTabSz="939800" eaLnBrk="0" hangingPunct="0">
              <a:spcBef>
                <a:spcPct val="30000"/>
              </a:spcBef>
              <a:defRPr sz="1200">
                <a:solidFill>
                  <a:schemeClr val="tx1"/>
                </a:solidFill>
                <a:latin typeface="Arial" pitchFamily="34" charset="0"/>
                <a:cs typeface="Arial" pitchFamily="34" charset="0"/>
              </a:defRPr>
            </a:lvl1pPr>
            <a:lvl2pPr marL="742950" indent="-285750" defTabSz="939800" eaLnBrk="0" hangingPunct="0">
              <a:spcBef>
                <a:spcPct val="30000"/>
              </a:spcBef>
              <a:defRPr sz="1200">
                <a:solidFill>
                  <a:schemeClr val="tx1"/>
                </a:solidFill>
                <a:latin typeface="Arial" pitchFamily="34" charset="0"/>
                <a:cs typeface="Arial" pitchFamily="34" charset="0"/>
              </a:defRPr>
            </a:lvl2pPr>
            <a:lvl3pPr marL="1143000" indent="-228600" defTabSz="939800" eaLnBrk="0" hangingPunct="0">
              <a:spcBef>
                <a:spcPct val="30000"/>
              </a:spcBef>
              <a:defRPr sz="1200">
                <a:solidFill>
                  <a:schemeClr val="tx1"/>
                </a:solidFill>
                <a:latin typeface="Arial" pitchFamily="34" charset="0"/>
                <a:cs typeface="Arial" pitchFamily="34" charset="0"/>
              </a:defRPr>
            </a:lvl3pPr>
            <a:lvl4pPr marL="1600200" indent="-228600" defTabSz="939800" eaLnBrk="0" hangingPunct="0">
              <a:spcBef>
                <a:spcPct val="30000"/>
              </a:spcBef>
              <a:defRPr sz="1200">
                <a:solidFill>
                  <a:schemeClr val="tx1"/>
                </a:solidFill>
                <a:latin typeface="Arial" pitchFamily="34" charset="0"/>
                <a:cs typeface="Arial" pitchFamily="34" charset="0"/>
              </a:defRPr>
            </a:lvl4pPr>
            <a:lvl5pPr marL="2057400" indent="-228600" defTabSz="939800" eaLnBrk="0" hangingPunct="0">
              <a:spcBef>
                <a:spcPct val="30000"/>
              </a:spcBef>
              <a:defRPr sz="1200">
                <a:solidFill>
                  <a:schemeClr val="tx1"/>
                </a:solidFill>
                <a:latin typeface="Arial" pitchFamily="34" charset="0"/>
                <a:cs typeface="Arial" pitchFamily="34" charset="0"/>
              </a:defRPr>
            </a:lvl5pPr>
            <a:lvl6pPr marL="25146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defTabSz="939800" eaLnBrk="0" fontAlgn="base" hangingPunct="0">
              <a:spcBef>
                <a:spcPct val="30000"/>
              </a:spcBef>
              <a:spcAft>
                <a:spcPct val="0"/>
              </a:spcAft>
              <a:defRPr sz="1200">
                <a:solidFill>
                  <a:schemeClr val="tx1"/>
                </a:solidFill>
                <a:latin typeface="Arial" pitchFamily="34" charset="0"/>
                <a:cs typeface="Arial" pitchFamily="34" charset="0"/>
              </a:defRPr>
            </a:lvl9pPr>
          </a:lstStyle>
          <a:p>
            <a:pPr algn="r" eaLnBrk="1" hangingPunct="1">
              <a:spcBef>
                <a:spcPct val="0"/>
              </a:spcBef>
            </a:pPr>
            <a:fld id="{3D26D8B0-BCA8-47B7-985D-C3038CFB3ADD}" type="slidenum">
              <a:rPr lang="en-US" altLang="en-US" sz="1300">
                <a:solidFill>
                  <a:srgbClr val="000000"/>
                </a:solidFill>
              </a:rPr>
              <a:pPr algn="r" eaLnBrk="1" hangingPunct="1">
                <a:spcBef>
                  <a:spcPct val="0"/>
                </a:spcBef>
              </a:pPr>
              <a:t>40</a:t>
            </a:fld>
            <a:endParaRPr lang="en-US" altLang="en-US" sz="1300">
              <a:solidFill>
                <a:srgbClr val="000000"/>
              </a:solidFill>
            </a:endParaRPr>
          </a:p>
        </p:txBody>
      </p:sp>
      <p:sp>
        <p:nvSpPr>
          <p:cNvPr id="163844" name="Rectangle 2"/>
          <p:cNvSpPr>
            <a:spLocks noGrp="1" noRot="1" noChangeAspect="1" noChangeArrowheads="1" noTextEdit="1"/>
          </p:cNvSpPr>
          <p:nvPr>
            <p:ph type="sldImg"/>
          </p:nvPr>
        </p:nvSpPr>
        <p:spPr>
          <a:ln/>
        </p:spPr>
      </p:sp>
      <p:sp>
        <p:nvSpPr>
          <p:cNvPr id="16384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893" tIns="46947" rIns="93893" bIns="46947"/>
          <a:lstStyle/>
          <a:p>
            <a:pPr marL="214448" indent="-214448"/>
            <a:r>
              <a:rPr lang="en-US" altLang="en-US" sz="1200" u="sng" dirty="0">
                <a:latin typeface="Arial" pitchFamily="34" charset="0"/>
                <a:cs typeface="Arial" pitchFamily="34" charset="0"/>
              </a:rPr>
              <a:t>Why is ROI important? Why should we care</a:t>
            </a:r>
            <a:r>
              <a:rPr lang="en-US" altLang="en-US" sz="1200" dirty="0">
                <a:latin typeface="Arial" pitchFamily="34" charset="0"/>
                <a:cs typeface="Arial" pitchFamily="34" charset="0"/>
              </a:rPr>
              <a:t>?</a:t>
            </a:r>
          </a:p>
          <a:p>
            <a:pPr marL="214448" indent="-214448">
              <a:buFontTx/>
              <a:buChar char="•"/>
            </a:pPr>
            <a:r>
              <a:rPr lang="en-US" altLang="en-US" sz="1200" dirty="0">
                <a:latin typeface="Arial" pitchFamily="34" charset="0"/>
                <a:cs typeface="Arial" pitchFamily="34" charset="0"/>
              </a:rPr>
              <a:t>decreasing budgets and programs – ROI earns the respect of Sr. Mgmt. to see impact and $ value of project; good way to display success of our project in today’s economic state</a:t>
            </a:r>
          </a:p>
          <a:p>
            <a:pPr marL="214448" indent="-214448">
              <a:buFontTx/>
              <a:buChar char="•"/>
            </a:pPr>
            <a:r>
              <a:rPr lang="en-US" altLang="en-US" sz="1200" dirty="0">
                <a:latin typeface="Arial" pitchFamily="34" charset="0"/>
                <a:cs typeface="Arial" pitchFamily="34" charset="0"/>
              </a:rPr>
              <a:t>Alters perceptions – learning and  performing QI </a:t>
            </a:r>
            <a:r>
              <a:rPr lang="en-US" altLang="en-US" sz="1200" u="sng" dirty="0">
                <a:latin typeface="Arial" pitchFamily="34" charset="0"/>
                <a:cs typeface="Arial" pitchFamily="34" charset="0"/>
              </a:rPr>
              <a:t>is</a:t>
            </a:r>
            <a:r>
              <a:rPr lang="en-US" altLang="en-US" sz="1200" dirty="0">
                <a:latin typeface="Arial" pitchFamily="34" charset="0"/>
                <a:cs typeface="Arial" pitchFamily="34" charset="0"/>
              </a:rPr>
              <a:t> an investment vs solely an expense; justifies our time &amp; energy on project</a:t>
            </a:r>
          </a:p>
          <a:p>
            <a:pPr marL="214448" indent="-214448">
              <a:buFontTx/>
              <a:buChar char="•"/>
            </a:pPr>
            <a:r>
              <a:rPr lang="en-US" altLang="en-US" sz="1200" dirty="0">
                <a:latin typeface="Arial" pitchFamily="34" charset="0"/>
                <a:cs typeface="Arial" pitchFamily="34" charset="0"/>
              </a:rPr>
              <a:t>ultimate level of evaluation – RESULTS based process that brings focus on results (the measurable objectives)</a:t>
            </a:r>
          </a:p>
          <a:p>
            <a:pPr marL="214448" indent="-214448">
              <a:buFontTx/>
              <a:buChar char="•"/>
            </a:pPr>
            <a:r>
              <a:rPr lang="en-US" altLang="en-US" sz="1200" dirty="0">
                <a:latin typeface="Arial" pitchFamily="34" charset="0"/>
                <a:cs typeface="Arial" pitchFamily="34" charset="0"/>
              </a:rPr>
              <a:t>Measures contribution – most accurate, credible, and  widely used process, very reputable and widely </a:t>
            </a:r>
            <a:r>
              <a:rPr lang="en-US" altLang="en-US" sz="1200" dirty="0" err="1">
                <a:latin typeface="Arial" pitchFamily="34" charset="0"/>
                <a:cs typeface="Arial" pitchFamily="34" charset="0"/>
              </a:rPr>
              <a:t>recog’d</a:t>
            </a:r>
            <a:r>
              <a:rPr lang="en-US" altLang="en-US" sz="1200" dirty="0">
                <a:latin typeface="Arial" pitchFamily="34" charset="0"/>
                <a:cs typeface="Arial" pitchFamily="34" charset="0"/>
              </a:rPr>
              <a:t>  in business community</a:t>
            </a:r>
          </a:p>
          <a:p>
            <a:pPr marL="214448" indent="-214448">
              <a:buFontTx/>
              <a:buChar char="•"/>
            </a:pPr>
            <a:r>
              <a:rPr lang="en-US" altLang="en-US" sz="1200" dirty="0">
                <a:latin typeface="Arial" pitchFamily="34" charset="0"/>
                <a:cs typeface="Arial" pitchFamily="34" charset="0"/>
              </a:rPr>
              <a:t>Low probability of implementing EBIs b/c there’s no business case for the monetary benefits that it will reap</a:t>
            </a:r>
          </a:p>
          <a:p>
            <a:pPr marL="214448" indent="-214448">
              <a:buFontTx/>
              <a:buChar char="•"/>
            </a:pPr>
            <a:r>
              <a:rPr lang="en-US" altLang="en-US" sz="1200" dirty="0">
                <a:latin typeface="Arial" pitchFamily="34" charset="0"/>
                <a:cs typeface="Arial" pitchFamily="34" charset="0"/>
              </a:rPr>
              <a:t>The more we can show a positive impact the better chances that EBI will be implemented.</a:t>
            </a:r>
          </a:p>
          <a:p>
            <a:pPr marL="214448" indent="-214448">
              <a:buFontTx/>
              <a:buChar char="•"/>
            </a:pPr>
            <a:r>
              <a:rPr lang="en-US" altLang="en-US" sz="1200" dirty="0">
                <a:latin typeface="Arial" pitchFamily="34" charset="0"/>
                <a:cs typeface="Arial" pitchFamily="34" charset="0"/>
              </a:rPr>
              <a:t>You can use ROI two different ways:  You can calculate an ROI to show the impact of your intervention or you can look at an ROI calculated by someone else to determine if your </a:t>
            </a:r>
            <a:r>
              <a:rPr lang="en-US" altLang="en-US" sz="1200" dirty="0" err="1">
                <a:latin typeface="Arial" pitchFamily="34" charset="0"/>
                <a:cs typeface="Arial" pitchFamily="34" charset="0"/>
              </a:rPr>
              <a:t>comm</a:t>
            </a:r>
            <a:r>
              <a:rPr lang="en-US" altLang="en-US" sz="1200" dirty="0">
                <a:latin typeface="Arial" pitchFamily="34" charset="0"/>
                <a:cs typeface="Arial" pitchFamily="34" charset="0"/>
              </a:rPr>
              <a:t> wants to implement a given program.</a:t>
            </a:r>
          </a:p>
          <a:p>
            <a:pPr marL="0" indent="0">
              <a:buFontTx/>
              <a:buNone/>
            </a:pPr>
            <a:endParaRPr lang="en-US" altLang="en-US" dirty="0">
              <a:latin typeface="Arial" pitchFamily="34" charset="0"/>
              <a:cs typeface="Arial" pitchFamily="34" charset="0"/>
            </a:endParaRPr>
          </a:p>
        </p:txBody>
      </p:sp>
      <p:sp>
        <p:nvSpPr>
          <p:cNvPr id="163846" name="Date Placeholder 1"/>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endParaRPr lang="en-US" altLang="en-US" sz="1300">
              <a:solidFill>
                <a:srgbClr val="000000"/>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2818" name="Shape 982"/>
          <p:cNvSpPr>
            <a:spLocks noGrp="1" noRot="1" noChangeAspect="1" noTextEdit="1"/>
          </p:cNvSpPr>
          <p:nvPr>
            <p:ph type="sldImg" idx="2"/>
          </p:nvPr>
        </p:nvSpPr>
        <p:spPr>
          <a:xfrm>
            <a:off x="1198563" y="700088"/>
            <a:ext cx="4681537" cy="3511550"/>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lnTo>
                  <a:pt x="0" y="0"/>
                </a:lnTo>
                <a:close/>
              </a:path>
            </a:pathLst>
          </a:custGeom>
          <a:noFill/>
          <a:ln>
            <a:noFill/>
          </a:ln>
          <a:extLst>
            <a:ext uri="{91240B29-F687-4F45-9708-019B960494DF}">
              <a14:hiddenLine xmlns:a14="http://schemas.microsoft.com/office/drawing/2010/main" w="9525">
                <a:solidFill>
                  <a:srgbClr val="000000"/>
                </a:solidFill>
                <a:round/>
                <a:headEnd/>
                <a:tailEnd/>
              </a14:hiddenLine>
            </a:ext>
          </a:extLst>
        </p:spPr>
      </p:sp>
      <p:sp>
        <p:nvSpPr>
          <p:cNvPr id="983" name="Shape 983"/>
          <p:cNvSpPr txBox="1">
            <a:spLocks noGrp="1"/>
          </p:cNvSpPr>
          <p:nvPr>
            <p:ph type="body" idx="1"/>
          </p:nvPr>
        </p:nvSpPr>
        <p:spPr>
          <a:xfrm>
            <a:off x="708349" y="4446502"/>
            <a:ext cx="5660378" cy="10970718"/>
          </a:xfrm>
          <a:ln/>
        </p:spPr>
        <p:txBody>
          <a:bodyPr lIns="93011" tIns="46493" rIns="93011" bIns="46493">
            <a:spAutoFit/>
          </a:bodyPr>
          <a:lstStyle/>
          <a:p>
            <a:pPr marL="215970" indent="-215970">
              <a:buFontTx/>
              <a:buAutoNum type="arabicPeriod"/>
              <a:defRPr/>
            </a:pPr>
            <a:r>
              <a:rPr lang="en-US" sz="1600" dirty="0"/>
              <a:t>Review ROI, EI definitions  (EI=Examines the effect of a policy, program, project, activity or event on the economy of a given area.)</a:t>
            </a:r>
          </a:p>
          <a:p>
            <a:pPr>
              <a:defRPr/>
            </a:pPr>
            <a:r>
              <a:rPr lang="en-US" sz="1600" dirty="0"/>
              <a:t>2. All come from Finance industry (bus admin and mgmt degrees) used for purchase of eqpmt, acquisition of property or another co. – business decisions, IMPACT TO A BUSINESS, financial impact mostly.  There are parallels from this business realm that we can apply to our QI work too.</a:t>
            </a:r>
          </a:p>
          <a:p>
            <a:pPr>
              <a:defRPr/>
            </a:pPr>
            <a:r>
              <a:rPr lang="en-US" sz="1600" dirty="0"/>
              <a:t>3. Terms are  similar and, right or wrong, sometimes used interchangeably.   For our QI work, we’ll refer to it as ROI or EI, even though in the world of Finance there are some differences.  Don’t be surprised if someone says “it’s not ROI because ROI is a % or ratio”…we’re using what we need for our purposes.</a:t>
            </a:r>
          </a:p>
          <a:p>
            <a:pPr>
              <a:defRPr/>
            </a:pPr>
            <a:r>
              <a:rPr lang="en-US" sz="1600" dirty="0"/>
              <a:t>QUESTIONS???</a:t>
            </a:r>
          </a:p>
          <a:p>
            <a:pPr>
              <a:buSzPct val="25000"/>
              <a:defRPr/>
            </a:pPr>
            <a:endParaRPr lang="en-US" sz="1600" dirty="0"/>
          </a:p>
          <a:p>
            <a:pPr>
              <a:defRPr/>
            </a:pPr>
            <a:endParaRPr lang="en-US" sz="1600" dirty="0"/>
          </a:p>
        </p:txBody>
      </p:sp>
      <p:sp>
        <p:nvSpPr>
          <p:cNvPr id="162820" name="Shape 984"/>
          <p:cNvSpPr txBox="1">
            <a:spLocks noChangeArrowheads="1"/>
          </p:cNvSpPr>
          <p:nvPr/>
        </p:nvSpPr>
        <p:spPr bwMode="auto">
          <a:xfrm>
            <a:off x="4008100" y="9072078"/>
            <a:ext cx="3067374" cy="28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11" tIns="46493" rIns="93011" bIns="46493" anchor="b">
            <a:spAutoFit/>
          </a:bodyPr>
          <a:lstStyle>
            <a:lvl1pPr eaLnBrk="0" hangingPunct="0">
              <a:spcBef>
                <a:spcPct val="30000"/>
              </a:spcBef>
              <a:defRPr sz="1200">
                <a:solidFill>
                  <a:schemeClr val="tx1"/>
                </a:solidFill>
                <a:latin typeface="Arial" pitchFamily="34" charset="0"/>
                <a:cs typeface="Arial" pitchFamily="34" charset="0"/>
              </a:defRPr>
            </a:lvl1pPr>
            <a:lvl2pPr marL="742950" indent="-285750" eaLnBrk="0" hangingPunct="0">
              <a:spcBef>
                <a:spcPct val="30000"/>
              </a:spcBef>
              <a:defRPr sz="1200">
                <a:solidFill>
                  <a:schemeClr val="tx1"/>
                </a:solidFill>
                <a:latin typeface="Arial" pitchFamily="34" charset="0"/>
                <a:cs typeface="Arial" pitchFamily="34" charset="0"/>
              </a:defRPr>
            </a:lvl2pPr>
            <a:lvl3pPr marL="1143000" indent="-228600" eaLnBrk="0" hangingPunct="0">
              <a:spcBef>
                <a:spcPct val="30000"/>
              </a:spcBef>
              <a:defRPr sz="1200">
                <a:solidFill>
                  <a:schemeClr val="tx1"/>
                </a:solidFill>
                <a:latin typeface="Arial" pitchFamily="34" charset="0"/>
                <a:cs typeface="Arial" pitchFamily="34" charset="0"/>
              </a:defRPr>
            </a:lvl3pPr>
            <a:lvl4pPr marL="1600200" indent="-228600" eaLnBrk="0" hangingPunct="0">
              <a:spcBef>
                <a:spcPct val="30000"/>
              </a:spcBef>
              <a:defRPr sz="1200">
                <a:solidFill>
                  <a:schemeClr val="tx1"/>
                </a:solidFill>
                <a:latin typeface="Arial" pitchFamily="34" charset="0"/>
                <a:cs typeface="Arial" pitchFamily="34" charset="0"/>
              </a:defRPr>
            </a:lvl4pPr>
            <a:lvl5pPr marL="2057400" indent="-228600" eaLnBrk="0" hangingPunct="0">
              <a:spcBef>
                <a:spcPct val="30000"/>
              </a:spcBef>
              <a:defRPr sz="1200">
                <a:solidFill>
                  <a:schemeClr val="tx1"/>
                </a:solidFill>
                <a:latin typeface="Arial" pitchFamily="34" charset="0"/>
                <a:cs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cs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cs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cs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cs typeface="Arial" pitchFamily="34" charset="0"/>
              </a:defRPr>
            </a:lvl9pPr>
          </a:lstStyle>
          <a:p>
            <a:pPr algn="r" eaLnBrk="1" hangingPunct="1">
              <a:spcBef>
                <a:spcPct val="0"/>
              </a:spcBef>
              <a:buSzPct val="25000"/>
            </a:pPr>
            <a:r>
              <a:rPr lang="en-US" altLang="en-US">
                <a:solidFill>
                  <a:srgbClr val="000000"/>
                </a:solidFill>
              </a:rPr>
              <a:t>*</a:t>
            </a:r>
          </a:p>
        </p:txBody>
      </p:sp>
      <p:sp>
        <p:nvSpPr>
          <p:cNvPr id="162821" name="Shape 985"/>
          <p:cNvSpPr>
            <a:spLocks noGrp="1"/>
          </p:cNvSpPr>
          <p:nvPr>
            <p:ph type="sldNum" sz="quarter" idx="5"/>
          </p:nvPr>
        </p:nvSpPr>
        <p:spPr>
          <a:xfrm>
            <a:off x="4008100" y="9065682"/>
            <a:ext cx="3067374" cy="29579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011" tIns="46493" rIns="93011" bIns="46493">
            <a:spAutoFit/>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r>
              <a:rPr lang="en-US" altLang="en-US" sz="1300">
                <a:solidFill>
                  <a:srgbClr val="000000"/>
                </a:solidFill>
              </a:rPr>
              <a:t> </a:t>
            </a:r>
          </a:p>
        </p:txBody>
      </p:sp>
      <p:sp>
        <p:nvSpPr>
          <p:cNvPr id="162822" name="Date Placeholder 1"/>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9809" eaLnBrk="0" hangingPunct="0">
              <a:spcBef>
                <a:spcPct val="30000"/>
              </a:spcBef>
              <a:defRPr sz="1200">
                <a:solidFill>
                  <a:schemeClr val="tx1"/>
                </a:solidFill>
                <a:latin typeface="Arial" pitchFamily="34" charset="0"/>
                <a:cs typeface="Arial" pitchFamily="34" charset="0"/>
              </a:defRPr>
            </a:lvl1pPr>
            <a:lvl2pPr marL="748968" indent="-288065" defTabSz="929809" eaLnBrk="0" hangingPunct="0">
              <a:spcBef>
                <a:spcPct val="30000"/>
              </a:spcBef>
              <a:defRPr sz="1200">
                <a:solidFill>
                  <a:schemeClr val="tx1"/>
                </a:solidFill>
                <a:latin typeface="Arial" pitchFamily="34" charset="0"/>
                <a:cs typeface="Arial" pitchFamily="34" charset="0"/>
              </a:defRPr>
            </a:lvl2pPr>
            <a:lvl3pPr marL="1152258" indent="-230452" defTabSz="929809" eaLnBrk="0" hangingPunct="0">
              <a:spcBef>
                <a:spcPct val="30000"/>
              </a:spcBef>
              <a:defRPr sz="1200">
                <a:solidFill>
                  <a:schemeClr val="tx1"/>
                </a:solidFill>
                <a:latin typeface="Arial" pitchFamily="34" charset="0"/>
                <a:cs typeface="Arial" pitchFamily="34" charset="0"/>
              </a:defRPr>
            </a:lvl3pPr>
            <a:lvl4pPr marL="1613162" indent="-230452" defTabSz="929809" eaLnBrk="0" hangingPunct="0">
              <a:spcBef>
                <a:spcPct val="30000"/>
              </a:spcBef>
              <a:defRPr sz="1200">
                <a:solidFill>
                  <a:schemeClr val="tx1"/>
                </a:solidFill>
                <a:latin typeface="Arial" pitchFamily="34" charset="0"/>
                <a:cs typeface="Arial" pitchFamily="34" charset="0"/>
              </a:defRPr>
            </a:lvl4pPr>
            <a:lvl5pPr marL="2074065" indent="-230452" defTabSz="929809" eaLnBrk="0" hangingPunct="0">
              <a:spcBef>
                <a:spcPct val="30000"/>
              </a:spcBef>
              <a:defRPr sz="1200">
                <a:solidFill>
                  <a:schemeClr val="tx1"/>
                </a:solidFill>
                <a:latin typeface="Arial" pitchFamily="34" charset="0"/>
                <a:cs typeface="Arial" pitchFamily="34" charset="0"/>
              </a:defRPr>
            </a:lvl5pPr>
            <a:lvl6pPr marL="253496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6pPr>
            <a:lvl7pPr marL="2995872" indent="-230452" defTabSz="929809" eaLnBrk="0" fontAlgn="base" hangingPunct="0">
              <a:spcBef>
                <a:spcPct val="30000"/>
              </a:spcBef>
              <a:spcAft>
                <a:spcPct val="0"/>
              </a:spcAft>
              <a:defRPr sz="1200">
                <a:solidFill>
                  <a:schemeClr val="tx1"/>
                </a:solidFill>
                <a:latin typeface="Arial" pitchFamily="34" charset="0"/>
                <a:cs typeface="Arial" pitchFamily="34" charset="0"/>
              </a:defRPr>
            </a:lvl7pPr>
            <a:lvl8pPr marL="3456775" indent="-230452" defTabSz="929809" eaLnBrk="0" fontAlgn="base" hangingPunct="0">
              <a:spcBef>
                <a:spcPct val="30000"/>
              </a:spcBef>
              <a:spcAft>
                <a:spcPct val="0"/>
              </a:spcAft>
              <a:defRPr sz="1200">
                <a:solidFill>
                  <a:schemeClr val="tx1"/>
                </a:solidFill>
                <a:latin typeface="Arial" pitchFamily="34" charset="0"/>
                <a:cs typeface="Arial" pitchFamily="34" charset="0"/>
              </a:defRPr>
            </a:lvl8pPr>
            <a:lvl9pPr marL="3917678" indent="-230452" defTabSz="929809" eaLnBrk="0" fontAlgn="base" hangingPunct="0">
              <a:spcBef>
                <a:spcPct val="30000"/>
              </a:spcBef>
              <a:spcAft>
                <a:spcPct val="0"/>
              </a:spcAft>
              <a:defRPr sz="1200">
                <a:solidFill>
                  <a:schemeClr val="tx1"/>
                </a:solidFill>
                <a:latin typeface="Arial" pitchFamily="34" charset="0"/>
                <a:cs typeface="Arial" pitchFamily="34" charset="0"/>
              </a:defRPr>
            </a:lvl9pPr>
          </a:lstStyle>
          <a:p>
            <a:pPr eaLnBrk="1" hangingPunct="1">
              <a:spcBef>
                <a:spcPct val="0"/>
              </a:spcBef>
            </a:pPr>
            <a:r>
              <a:rPr lang="en-US" altLang="en-US" sz="1300">
                <a:solidFill>
                  <a:srgbClr val="000000"/>
                </a:solidFill>
              </a:rPr>
              <a:t>1/18/2013</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600" b="1" dirty="0">
                <a:solidFill>
                  <a:schemeClr val="tx1"/>
                </a:solidFill>
              </a:rPr>
              <a:t>Acknowledge this is a reminder for participants</a:t>
            </a:r>
            <a:r>
              <a:rPr lang="en-US" sz="1600" b="1" baseline="0" dirty="0">
                <a:solidFill>
                  <a:schemeClr val="tx1"/>
                </a:solidFill>
              </a:rPr>
              <a:t> to make sure they include more than one or two pieces of data.</a:t>
            </a:r>
            <a:endParaRPr lang="en-US" sz="1600" b="1" dirty="0">
              <a:solidFill>
                <a:schemeClr val="tx1"/>
              </a:solidFill>
            </a:endParaRP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1600" b="1" dirty="0">
              <a:solidFill>
                <a:schemeClr val="tx1"/>
              </a:solidFill>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1600" b="1" dirty="0">
                <a:solidFill>
                  <a:schemeClr val="tx1"/>
                </a:solidFill>
              </a:rPr>
              <a:t>Quantitative Data </a:t>
            </a:r>
          </a:p>
          <a:p>
            <a:pPr marL="0" marR="0" indent="0" algn="l" defTabSz="914400" rtl="0" eaLnBrk="1" fontAlgn="base" latinLnBrk="0" hangingPunct="1">
              <a:lnSpc>
                <a:spcPct val="100000"/>
              </a:lnSpc>
              <a:spcBef>
                <a:spcPct val="30000"/>
              </a:spcBef>
              <a:spcAft>
                <a:spcPct val="0"/>
              </a:spcAft>
              <a:buClrTx/>
              <a:buSzTx/>
              <a:buFontTx/>
              <a:buNone/>
              <a:tabLst/>
              <a:defRPr/>
            </a:pPr>
            <a:r>
              <a:rPr lang="en-US" sz="1600" dirty="0"/>
              <a:t>These are things</a:t>
            </a:r>
            <a:r>
              <a:rPr lang="en-US" sz="1600" baseline="0" dirty="0"/>
              <a:t> you count numerically.</a:t>
            </a:r>
          </a:p>
          <a:p>
            <a:endParaRPr lang="en-US" sz="1600" baseline="0" dirty="0"/>
          </a:p>
          <a:p>
            <a:r>
              <a:rPr lang="en-US" sz="1600" b="1" baseline="0" dirty="0"/>
              <a:t>Qualitative Data </a:t>
            </a:r>
          </a:p>
          <a:p>
            <a:r>
              <a:rPr lang="en-US" sz="1600" b="0" baseline="0" dirty="0"/>
              <a:t>Data of this type are: feelings, opinion, help describe parameters such populations</a:t>
            </a:r>
            <a:endParaRPr lang="en-US" sz="1600" b="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42</a:t>
            </a:fld>
            <a:endParaRPr lang="en-US" dirty="0"/>
          </a:p>
        </p:txBody>
      </p:sp>
    </p:spTree>
    <p:extLst>
      <p:ext uri="{BB962C8B-B14F-4D97-AF65-F5344CB8AC3E}">
        <p14:creationId xmlns:p14="http://schemas.microsoft.com/office/powerpoint/2010/main" val="19254369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Now</a:t>
            </a:r>
            <a:r>
              <a:rPr lang="en-US" sz="1600" baseline="0" dirty="0"/>
              <a:t> that we are at the end of the day, what do you think?</a:t>
            </a:r>
          </a:p>
          <a:p>
            <a:r>
              <a:rPr lang="en-US" sz="1600" baseline="0" dirty="0"/>
              <a:t> Ask if the participants if:</a:t>
            </a:r>
          </a:p>
          <a:p>
            <a:pPr marL="342900" indent="-342900">
              <a:buFont typeface="+mj-lt"/>
              <a:buAutoNum type="arabicPeriod"/>
            </a:pPr>
            <a:r>
              <a:rPr lang="en-US" sz="1600" baseline="0" dirty="0"/>
              <a:t>It will work, why?</a:t>
            </a:r>
          </a:p>
          <a:p>
            <a:pPr marL="342900" indent="-342900">
              <a:buFont typeface="+mj-lt"/>
              <a:buAutoNum type="arabicPeriod"/>
            </a:pPr>
            <a:r>
              <a:rPr lang="en-US" sz="1600" baseline="0" dirty="0"/>
              <a:t>It will NOT work, why?</a:t>
            </a:r>
          </a:p>
          <a:p>
            <a:pPr marL="342900" indent="-342900">
              <a:buFont typeface="+mj-lt"/>
              <a:buAutoNum type="arabicPeriod"/>
            </a:pPr>
            <a:r>
              <a:rPr lang="en-US" sz="1600" baseline="0" dirty="0"/>
              <a:t>It may work – go on to ask, “What would it take to make it work?”</a:t>
            </a:r>
          </a:p>
          <a:p>
            <a:pPr marL="342900" indent="-342900">
              <a:buFont typeface="+mj-lt"/>
              <a:buAutoNum type="arabicPeriod"/>
            </a:pPr>
            <a:r>
              <a:rPr lang="en-US" sz="1600" baseline="0" dirty="0"/>
              <a:t>They are undecided, what is contributing to their indecision?</a:t>
            </a:r>
          </a:p>
          <a:p>
            <a:endParaRPr lang="en-US" sz="1600" baseline="0" dirty="0"/>
          </a:p>
          <a:p>
            <a:r>
              <a:rPr lang="en-US" sz="1600" baseline="0" dirty="0"/>
              <a:t>Go to the next slide.</a:t>
            </a:r>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43</a:t>
            </a:fld>
            <a:endParaRPr lang="en-US" dirty="0"/>
          </a:p>
        </p:txBody>
      </p:sp>
    </p:spTree>
    <p:extLst>
      <p:ext uri="{BB962C8B-B14F-4D97-AF65-F5344CB8AC3E}">
        <p14:creationId xmlns:p14="http://schemas.microsoft.com/office/powerpoint/2010/main" val="541655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Ask for assistance</a:t>
            </a:r>
            <a:r>
              <a:rPr lang="en-US" sz="1600" baseline="0" dirty="0"/>
              <a:t> to record on flip chart paper.</a:t>
            </a:r>
          </a:p>
          <a:p>
            <a:endParaRPr lang="en-US" sz="1600" baseline="0" dirty="0"/>
          </a:p>
          <a:p>
            <a:r>
              <a:rPr lang="en-US" sz="1600" baseline="0" dirty="0"/>
              <a:t>Given the answers voiced in the </a:t>
            </a:r>
            <a:r>
              <a:rPr lang="en-US" sz="1600" baseline="0"/>
              <a:t>previous slide, ask,</a:t>
            </a:r>
            <a:endParaRPr lang="en-US" sz="1600" baseline="0" dirty="0"/>
          </a:p>
          <a:p>
            <a:endParaRPr lang="en-US" sz="1600" dirty="0"/>
          </a:p>
          <a:p>
            <a:pPr marL="342900" indent="-342900">
              <a:buFont typeface="+mj-lt"/>
              <a:buAutoNum type="arabicPeriod"/>
            </a:pPr>
            <a:r>
              <a:rPr lang="en-US" sz="1600" dirty="0"/>
              <a:t>What might be your next</a:t>
            </a:r>
            <a:r>
              <a:rPr lang="en-US" sz="1600" baseline="0" dirty="0"/>
              <a:t> steps?</a:t>
            </a:r>
          </a:p>
          <a:p>
            <a:pPr marL="342900" indent="-342900">
              <a:buFont typeface="+mj-lt"/>
              <a:buAutoNum type="arabicPeriod"/>
            </a:pPr>
            <a:r>
              <a:rPr lang="en-US" sz="1600" baseline="0" dirty="0"/>
              <a:t>Where do you think you might start to implement a PM project in your agency?</a:t>
            </a:r>
          </a:p>
          <a:p>
            <a:pPr marL="342900" indent="-342900">
              <a:buFont typeface="+mj-lt"/>
              <a:buAutoNum type="arabicPeriod"/>
            </a:pPr>
            <a:r>
              <a:rPr lang="en-US" sz="1600" baseline="0" dirty="0"/>
              <a:t>What barriers do you think you might encounter?</a:t>
            </a:r>
          </a:p>
          <a:p>
            <a:endParaRPr lang="en-US" sz="1600" dirty="0"/>
          </a:p>
        </p:txBody>
      </p:sp>
      <p:sp>
        <p:nvSpPr>
          <p:cNvPr id="4" name="Slide Number Placeholder 3"/>
          <p:cNvSpPr>
            <a:spLocks noGrp="1"/>
          </p:cNvSpPr>
          <p:nvPr>
            <p:ph type="sldNum" sz="quarter" idx="10"/>
          </p:nvPr>
        </p:nvSpPr>
        <p:spPr/>
        <p:txBody>
          <a:bodyPr/>
          <a:lstStyle/>
          <a:p>
            <a:pPr>
              <a:defRPr/>
            </a:pPr>
            <a:fld id="{1085C759-3AD8-4E4A-B63D-3891BD95F801}" type="slidenum">
              <a:rPr lang="en-US" smtClean="0"/>
              <a:pPr>
                <a:defRPr/>
              </a:pPr>
              <a:t>44</a:t>
            </a:fld>
            <a:endParaRPr lang="en-US" dirty="0"/>
          </a:p>
        </p:txBody>
      </p:sp>
    </p:spTree>
    <p:extLst>
      <p:ext uri="{BB962C8B-B14F-4D97-AF65-F5344CB8AC3E}">
        <p14:creationId xmlns:p14="http://schemas.microsoft.com/office/powerpoint/2010/main" val="7138850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9"/>
          <p:cNvSpPr/>
          <p:nvPr/>
        </p:nvSpPr>
        <p:spPr>
          <a:xfrm>
            <a:off x="0" y="2544763"/>
            <a:ext cx="9144000" cy="3255962"/>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6"/>
          <p:cNvSpPr/>
          <p:nvPr/>
        </p:nvSpPr>
        <p:spPr>
          <a:xfrm>
            <a:off x="0" y="2667000"/>
            <a:ext cx="9144000" cy="2740025"/>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7"/>
          <p:cNvSpPr/>
          <p:nvPr/>
        </p:nvSpPr>
        <p:spPr>
          <a:xfrm>
            <a:off x="0" y="5478463"/>
            <a:ext cx="9144000" cy="236537"/>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TextBox 10"/>
          <p:cNvSpPr txBox="1"/>
          <p:nvPr/>
        </p:nvSpPr>
        <p:spPr>
          <a:xfrm>
            <a:off x="3148013" y="4260850"/>
            <a:ext cx="1219200" cy="585788"/>
          </a:xfrm>
          <a:prstGeom prst="rect">
            <a:avLst/>
          </a:prstGeom>
          <a:noFill/>
        </p:spPr>
        <p:txBody>
          <a:bodyPr>
            <a:spAutoFit/>
          </a:bodyPr>
          <a:lstStyle/>
          <a:p>
            <a:pPr algn="r" fontAlgn="auto">
              <a:spcBef>
                <a:spcPts val="0"/>
              </a:spcBef>
              <a:spcAft>
                <a:spcPts val="0"/>
              </a:spcAft>
              <a:defRPr/>
            </a:pPr>
            <a:r>
              <a:rPr lang="en-US" sz="3200" spc="150" dirty="0">
                <a:solidFill>
                  <a:schemeClr val="accent1"/>
                </a:solidFill>
                <a:latin typeface="+mn-lt"/>
                <a:sym typeface="Wingdings"/>
              </a:rPr>
              <a:t></a:t>
            </a:r>
            <a:endParaRPr lang="en-US" sz="3200" spc="150" dirty="0">
              <a:solidFill>
                <a:schemeClr val="accent1"/>
              </a:solidFill>
              <a:latin typeface="+mn-lt"/>
            </a:endParaRPr>
          </a:p>
        </p:txBody>
      </p:sp>
      <p:sp>
        <p:nvSpPr>
          <p:cNvPr id="8" name="TextBox 14"/>
          <p:cNvSpPr txBox="1"/>
          <p:nvPr/>
        </p:nvSpPr>
        <p:spPr>
          <a:xfrm>
            <a:off x="4819650" y="4260850"/>
            <a:ext cx="1219200" cy="585788"/>
          </a:xfrm>
          <a:prstGeom prst="rect">
            <a:avLst/>
          </a:prstGeom>
          <a:noFill/>
        </p:spPr>
        <p:txBody>
          <a:bodyPr>
            <a:spAutoFit/>
          </a:bodyPr>
          <a:lstStyle/>
          <a:p>
            <a:pPr fontAlgn="auto">
              <a:spcBef>
                <a:spcPts val="0"/>
              </a:spcBef>
              <a:spcAft>
                <a:spcPts val="0"/>
              </a:spcAft>
              <a:defRPr/>
            </a:pPr>
            <a:r>
              <a:rPr lang="en-US" sz="3200" spc="150" dirty="0">
                <a:solidFill>
                  <a:schemeClr val="accent1"/>
                </a:solidFill>
                <a:latin typeface="+mn-lt"/>
                <a:sym typeface="Wingdings"/>
              </a:rPr>
              <a:t></a:t>
            </a:r>
            <a:endParaRPr lang="en-US" sz="3200" spc="150" dirty="0">
              <a:solidFill>
                <a:schemeClr val="accent1"/>
              </a:solidFill>
              <a:latin typeface="+mn-lt"/>
            </a:endParaRPr>
          </a:p>
        </p:txBody>
      </p:sp>
      <p:sp>
        <p:nvSpPr>
          <p:cNvPr id="2" name="Title 1"/>
          <p:cNvSpPr>
            <a:spLocks noGrp="1"/>
          </p:cNvSpPr>
          <p:nvPr>
            <p:ph type="ctrTitle"/>
          </p:nvPr>
        </p:nvSpPr>
        <p:spPr>
          <a:xfrm>
            <a:off x="228599" y="2819400"/>
            <a:ext cx="8686800" cy="1470025"/>
          </a:xfrm>
        </p:spPr>
        <p:txBody>
          <a:bodyPr anchor="b">
            <a:noAutofit/>
          </a:bodyPr>
          <a:lstStyle>
            <a:lvl1pPr>
              <a:defRPr sz="7200" b="0" cap="none" spc="0">
                <a:ln w="13970"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571499" y="4800600"/>
            <a:ext cx="8001000" cy="5334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9" name="Date Placeholder 3"/>
          <p:cNvSpPr>
            <a:spLocks noGrp="1"/>
          </p:cNvSpPr>
          <p:nvPr>
            <p:ph type="dt" sz="half" idx="10"/>
          </p:nvPr>
        </p:nvSpPr>
        <p:spPr/>
        <p:txBody>
          <a:bodyPr/>
          <a:lstStyle>
            <a:lvl1pPr>
              <a:defRPr/>
            </a:lvl1pPr>
          </a:lstStyle>
          <a:p>
            <a:pPr>
              <a:defRPr/>
            </a:pPr>
            <a:fld id="{39966D84-1F72-4D33-867F-0972E51FBBDA}" type="datetime1">
              <a:rPr lang="en-US" smtClean="0"/>
              <a:t>11/21/2017</a:t>
            </a:fld>
            <a:endParaRPr lang="en-US" dirty="0"/>
          </a:p>
        </p:txBody>
      </p:sp>
      <p:sp>
        <p:nvSpPr>
          <p:cNvPr id="10" name="Footer Placeholder 4"/>
          <p:cNvSpPr>
            <a:spLocks noGrp="1"/>
          </p:cNvSpPr>
          <p:nvPr>
            <p:ph type="ftr" sz="quarter" idx="11"/>
          </p:nvPr>
        </p:nvSpPr>
        <p:spPr>
          <a:xfrm>
            <a:off x="5791200" y="6356350"/>
            <a:ext cx="2895600" cy="365125"/>
          </a:xfrm>
        </p:spPr>
        <p:txBody>
          <a:bodyPr/>
          <a:lstStyle>
            <a:lvl1pPr algn="r">
              <a:defRPr dirty="0"/>
            </a:lvl1pPr>
          </a:lstStyle>
          <a:p>
            <a:pPr>
              <a:defRPr/>
            </a:pPr>
            <a:endParaRPr lang="en-US" dirty="0"/>
          </a:p>
        </p:txBody>
      </p:sp>
      <p:sp>
        <p:nvSpPr>
          <p:cNvPr id="11" name="Slide Number Placeholder 5"/>
          <p:cNvSpPr>
            <a:spLocks noGrp="1"/>
          </p:cNvSpPr>
          <p:nvPr>
            <p:ph type="sldNum" sz="quarter" idx="12"/>
          </p:nvPr>
        </p:nvSpPr>
        <p:spPr>
          <a:xfrm>
            <a:off x="3962400" y="4392613"/>
            <a:ext cx="1219200" cy="365125"/>
          </a:xfrm>
        </p:spPr>
        <p:txBody>
          <a:bodyPr/>
          <a:lstStyle>
            <a:lvl1pPr algn="ctr">
              <a:defRPr sz="2400" smtClean="0">
                <a:latin typeface="+mj-lt"/>
              </a:defRPr>
            </a:lvl1pPr>
          </a:lstStyle>
          <a:p>
            <a:pPr>
              <a:defRPr/>
            </a:pPr>
            <a:fld id="{EEE56B8D-F4A6-4CB2-AC98-1C2D6F22F1E2}"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9A2B84B-6D06-4C07-A39F-5C0FD632506D}" type="datetime1">
              <a:rPr lang="en-US" smtClean="0"/>
              <a:t>11/21/2017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72B7C4C-93AC-4C47-B9E3-A61DB8ED443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6"/>
          <p:cNvSpPr/>
          <p:nvPr/>
        </p:nvSpPr>
        <p:spPr>
          <a:xfrm>
            <a:off x="0" y="2544763"/>
            <a:ext cx="9144000" cy="3255962"/>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7"/>
          <p:cNvSpPr/>
          <p:nvPr/>
        </p:nvSpPr>
        <p:spPr>
          <a:xfrm>
            <a:off x="0" y="2667000"/>
            <a:ext cx="9144000" cy="2740025"/>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0" y="5478463"/>
            <a:ext cx="9144000" cy="236537"/>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TextBox 10"/>
          <p:cNvSpPr txBox="1"/>
          <p:nvPr/>
        </p:nvSpPr>
        <p:spPr>
          <a:xfrm>
            <a:off x="4819650" y="4260850"/>
            <a:ext cx="1219200" cy="585788"/>
          </a:xfrm>
          <a:prstGeom prst="rect">
            <a:avLst/>
          </a:prstGeom>
          <a:noFill/>
        </p:spPr>
        <p:txBody>
          <a:bodyPr>
            <a:spAutoFit/>
          </a:bodyPr>
          <a:lstStyle/>
          <a:p>
            <a:pPr fontAlgn="auto">
              <a:spcBef>
                <a:spcPts val="0"/>
              </a:spcBef>
              <a:spcAft>
                <a:spcPts val="0"/>
              </a:spcAft>
              <a:defRPr/>
            </a:pPr>
            <a:r>
              <a:rPr lang="en-US" sz="3200" spc="150" dirty="0">
                <a:solidFill>
                  <a:srgbClr val="FFFFFF"/>
                </a:solidFill>
                <a:latin typeface="+mn-lt"/>
                <a:sym typeface="Wingdings"/>
              </a:rPr>
              <a:t></a:t>
            </a:r>
            <a:endParaRPr lang="en-US" sz="3200" spc="150" dirty="0">
              <a:solidFill>
                <a:srgbClr val="FFFFFF"/>
              </a:solidFill>
              <a:latin typeface="+mn-lt"/>
            </a:endParaRPr>
          </a:p>
        </p:txBody>
      </p:sp>
      <p:sp>
        <p:nvSpPr>
          <p:cNvPr id="8" name="TextBox 11"/>
          <p:cNvSpPr txBox="1"/>
          <p:nvPr/>
        </p:nvSpPr>
        <p:spPr>
          <a:xfrm>
            <a:off x="3148013" y="4260850"/>
            <a:ext cx="1219200" cy="585788"/>
          </a:xfrm>
          <a:prstGeom prst="rect">
            <a:avLst/>
          </a:prstGeom>
          <a:noFill/>
        </p:spPr>
        <p:txBody>
          <a:bodyPr>
            <a:spAutoFit/>
          </a:bodyPr>
          <a:lstStyle/>
          <a:p>
            <a:pPr algn="r" fontAlgn="auto">
              <a:spcBef>
                <a:spcPts val="0"/>
              </a:spcBef>
              <a:spcAft>
                <a:spcPts val="0"/>
              </a:spcAft>
              <a:defRPr/>
            </a:pPr>
            <a:r>
              <a:rPr lang="en-US" sz="3200" spc="150" dirty="0">
                <a:solidFill>
                  <a:srgbClr val="FFFFFF"/>
                </a:solidFill>
                <a:latin typeface="+mn-lt"/>
                <a:sym typeface="Wingdings"/>
              </a:rPr>
              <a:t></a:t>
            </a:r>
            <a:endParaRPr lang="en-US" sz="3200" spc="150" dirty="0">
              <a:solidFill>
                <a:srgbClr val="FFFFFF"/>
              </a:solidFill>
              <a:latin typeface="+mn-lt"/>
            </a:endParaRPr>
          </a:p>
        </p:txBody>
      </p:sp>
      <p:sp>
        <p:nvSpPr>
          <p:cNvPr id="2" name="Title 1"/>
          <p:cNvSpPr>
            <a:spLocks noGrp="1"/>
          </p:cNvSpPr>
          <p:nvPr>
            <p:ph type="title"/>
          </p:nvPr>
        </p:nvSpPr>
        <p:spPr>
          <a:xfrm>
            <a:off x="228599" y="2819400"/>
            <a:ext cx="8686800" cy="1463040"/>
          </a:xfrm>
        </p:spPr>
        <p:txBody>
          <a:bodyPr anchor="b" anchorCtr="0">
            <a:noAutofit/>
          </a:bodyPr>
          <a:lstStyle>
            <a:lvl1pPr algn="ctr">
              <a:defRPr sz="72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571499" y="4800600"/>
            <a:ext cx="8001000" cy="548640"/>
          </a:xfrm>
        </p:spPr>
        <p:txBody>
          <a:bodyPr anchor="b"/>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91981E00-7291-4484-B4A4-B0D587FE4A59}" type="datetime1">
              <a:rPr lang="en-US" smtClean="0"/>
              <a:t>11/21/2017</a:t>
            </a:fld>
            <a:endParaRPr lang="en-US" dirty="0"/>
          </a:p>
        </p:txBody>
      </p:sp>
      <p:sp>
        <p:nvSpPr>
          <p:cNvPr id="10" name="Footer Placeholder 4"/>
          <p:cNvSpPr>
            <a:spLocks noGrp="1"/>
          </p:cNvSpPr>
          <p:nvPr>
            <p:ph type="ftr" sz="quarter" idx="11"/>
          </p:nvPr>
        </p:nvSpPr>
        <p:spPr>
          <a:xfrm>
            <a:off x="5791200" y="6356350"/>
            <a:ext cx="2895600" cy="365125"/>
          </a:xfrm>
        </p:spPr>
        <p:txBody>
          <a:bodyPr/>
          <a:lstStyle>
            <a:lvl1pPr>
              <a:defRPr/>
            </a:lvl1pPr>
          </a:lstStyle>
          <a:p>
            <a:pPr>
              <a:defRPr/>
            </a:pPr>
            <a:endParaRPr lang="en-US" dirty="0"/>
          </a:p>
        </p:txBody>
      </p:sp>
      <p:sp>
        <p:nvSpPr>
          <p:cNvPr id="11" name="Slide Number Placeholder 5"/>
          <p:cNvSpPr>
            <a:spLocks noGrp="1"/>
          </p:cNvSpPr>
          <p:nvPr>
            <p:ph type="sldNum" sz="quarter" idx="12"/>
          </p:nvPr>
        </p:nvSpPr>
        <p:spPr>
          <a:xfrm>
            <a:off x="3959225" y="4389438"/>
            <a:ext cx="1216025" cy="365125"/>
          </a:xfrm>
        </p:spPr>
        <p:txBody>
          <a:bodyPr/>
          <a:lstStyle>
            <a:lvl1pPr algn="ctr">
              <a:defRPr sz="2400" smtClean="0">
                <a:solidFill>
                  <a:srgbClr val="FFFFFF"/>
                </a:solidFill>
              </a:defRPr>
            </a:lvl1pPr>
          </a:lstStyle>
          <a:p>
            <a:pPr>
              <a:defRPr/>
            </a:pPr>
            <a:fld id="{3D2A26E5-A39D-428E-9990-95F0B1863083}"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1CF3C60D-F968-43B4-BCA0-310A21D6227A}" type="datetime1">
              <a:rPr lang="en-US" smtClean="0"/>
              <a:t>11/21/2017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19B53A6-0667-469C-AB80-D788994ED4B1}"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3D31839C-CB3E-44BB-AC0C-E2D514508131}" type="datetime1">
              <a:rPr lang="en-US" smtClean="0"/>
              <a:t>11/21/2017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20D4B2F2-20B0-4182-91B0-056201AB648C}"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5A8B735B-5E76-41FA-9288-7E44145BC779}" type="datetime1">
              <a:rPr lang="en-US" smtClean="0"/>
              <a:t>11/21/2017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56551A3A-7E04-4872-B851-7645A55A4E6B}"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64A9CDC0-C435-43BF-8002-34CD8EC2D69F}" type="datetime1">
              <a:rPr lang="en-US" smtClean="0"/>
              <a:t>11/21/2017</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dirty="0"/>
          </a:p>
        </p:txBody>
      </p:sp>
      <p:sp>
        <p:nvSpPr>
          <p:cNvPr id="4" name="Slide Number Placeholder 3"/>
          <p:cNvSpPr>
            <a:spLocks noGrp="1"/>
          </p:cNvSpPr>
          <p:nvPr>
            <p:ph type="sldNum" sz="quarter" idx="12"/>
          </p:nvPr>
        </p:nvSpPr>
        <p:spPr/>
        <p:txBody>
          <a:bodyPr/>
          <a:lstStyle>
            <a:lvl1pPr>
              <a:defRPr/>
            </a:lvl1pPr>
          </a:lstStyle>
          <a:p>
            <a:pPr>
              <a:defRPr/>
            </a:pPr>
            <a:fld id="{200ADB1F-C330-47BD-9421-3FF05A0702CA}"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p:nvSpPr>
        <p:spPr>
          <a:xfrm>
            <a:off x="6172200" y="161925"/>
            <a:ext cx="2971800" cy="115252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6145213" y="133350"/>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10"/>
          <p:cNvSpPr/>
          <p:nvPr/>
        </p:nvSpPr>
        <p:spPr>
          <a:xfrm>
            <a:off x="6145213" y="133350"/>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1"/>
          <p:cNvSpPr>
            <a:spLocks noGrp="1"/>
          </p:cNvSpPr>
          <p:nvPr>
            <p:ph type="title"/>
          </p:nvPr>
        </p:nvSpPr>
        <p:spPr>
          <a:xfrm>
            <a:off x="457200" y="273050"/>
            <a:ext cx="5638800" cy="946150"/>
          </a:xfrm>
        </p:spPr>
        <p:txBody>
          <a:bodyPr>
            <a:noAutofit/>
          </a:bodyPr>
          <a:lstStyle>
            <a:lvl1pPr algn="l">
              <a:defRPr sz="4000" b="0"/>
            </a:lvl1pPr>
          </a:lstStyle>
          <a:p>
            <a:r>
              <a:rPr lang="en-US"/>
              <a:t>Click to edit Master title style</a:t>
            </a:r>
            <a:endParaRPr lang="en-US" dirty="0"/>
          </a:p>
        </p:txBody>
      </p:sp>
      <p:sp>
        <p:nvSpPr>
          <p:cNvPr id="3" name="Content Placeholder 2"/>
          <p:cNvSpPr>
            <a:spLocks noGrp="1"/>
          </p:cNvSpPr>
          <p:nvPr>
            <p:ph idx="1"/>
          </p:nvPr>
        </p:nvSpPr>
        <p:spPr>
          <a:xfrm>
            <a:off x="438912" y="1719072"/>
            <a:ext cx="8247888" cy="45354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48400" y="274320"/>
            <a:ext cx="2743200" cy="944880"/>
          </a:xfrm>
        </p:spPr>
        <p:txBody>
          <a:bodyPr anchor="ctr">
            <a:normAutofit/>
          </a:bodyPr>
          <a:lstStyle>
            <a:lvl1pPr marL="0" indent="0">
              <a:buNone/>
              <a:defRPr sz="16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4"/>
          <p:cNvSpPr>
            <a:spLocks noGrp="1"/>
          </p:cNvSpPr>
          <p:nvPr>
            <p:ph type="dt" sz="half" idx="10"/>
          </p:nvPr>
        </p:nvSpPr>
        <p:spPr/>
        <p:txBody>
          <a:bodyPr/>
          <a:lstStyle>
            <a:lvl1pPr>
              <a:defRPr/>
            </a:lvl1pPr>
          </a:lstStyle>
          <a:p>
            <a:pPr>
              <a:defRPr/>
            </a:pPr>
            <a:fld id="{DF971707-E072-4F8D-B8DB-560A038010C5}" type="datetime1">
              <a:rPr lang="en-US" smtClean="0"/>
              <a:t>11/21/2017</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lstStyle>
          <a:p>
            <a:pPr>
              <a:defRPr/>
            </a:pPr>
            <a:fld id="{DA0F8751-5296-4B1A-B810-0A95703B6151}"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7"/>
          <p:cNvSpPr/>
          <p:nvPr/>
        </p:nvSpPr>
        <p:spPr>
          <a:xfrm>
            <a:off x="6172200" y="161925"/>
            <a:ext cx="2971800" cy="115252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rgbClr val="FFFFFF"/>
              </a:solidFill>
            </a:endParaRPr>
          </a:p>
        </p:txBody>
      </p:sp>
      <p:sp>
        <p:nvSpPr>
          <p:cNvPr id="6" name="Rectangle 8"/>
          <p:cNvSpPr/>
          <p:nvPr/>
        </p:nvSpPr>
        <p:spPr>
          <a:xfrm>
            <a:off x="6145213" y="133350"/>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10"/>
          <p:cNvSpPr/>
          <p:nvPr/>
        </p:nvSpPr>
        <p:spPr>
          <a:xfrm>
            <a:off x="6145213" y="133350"/>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Picture Placeholder 2"/>
          <p:cNvSpPr>
            <a:spLocks noGrp="1"/>
          </p:cNvSpPr>
          <p:nvPr>
            <p:ph type="pic" idx="1"/>
          </p:nvPr>
        </p:nvSpPr>
        <p:spPr>
          <a:xfrm>
            <a:off x="436880" y="1717040"/>
            <a:ext cx="8249920" cy="4531360"/>
          </a:xfrm>
          <a:solidFill>
            <a:schemeClr val="bg2">
              <a:lumMod val="60000"/>
              <a:lumOff val="40000"/>
            </a:schemeClr>
          </a:solidFill>
          <a:effectLst>
            <a:outerShdw blurRad="76200" dist="38100" dir="3600000" algn="ctr" rotWithShape="0">
              <a:srgbClr val="000000">
                <a:alpha val="50000"/>
              </a:srgb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2" name="Title 1"/>
          <p:cNvSpPr>
            <a:spLocks noGrp="1"/>
          </p:cNvSpPr>
          <p:nvPr>
            <p:ph type="title"/>
          </p:nvPr>
        </p:nvSpPr>
        <p:spPr>
          <a:xfrm>
            <a:off x="381000" y="228600"/>
            <a:ext cx="5638800" cy="1005840"/>
          </a:xfrm>
        </p:spPr>
        <p:txBody>
          <a:bodyPr>
            <a:noAutofit/>
          </a:bodyPr>
          <a:lstStyle>
            <a:lvl1pPr algn="l">
              <a:defRPr sz="4000" b="0"/>
            </a:lvl1pPr>
          </a:lstStyle>
          <a:p>
            <a:r>
              <a:rPr lang="en-US"/>
              <a:t>Click to edit Master title style</a:t>
            </a:r>
            <a:endParaRPr lang="en-US" dirty="0"/>
          </a:p>
        </p:txBody>
      </p:sp>
      <p:sp>
        <p:nvSpPr>
          <p:cNvPr id="4" name="Text Placeholder 3"/>
          <p:cNvSpPr>
            <a:spLocks noGrp="1"/>
          </p:cNvSpPr>
          <p:nvPr>
            <p:ph type="body" sz="half" idx="2"/>
          </p:nvPr>
        </p:nvSpPr>
        <p:spPr>
          <a:xfrm>
            <a:off x="6248400" y="228600"/>
            <a:ext cx="2819400" cy="1005840"/>
          </a:xfrm>
        </p:spPr>
        <p:txBody>
          <a:bodyPr anchor="ctr">
            <a:normAutofit/>
          </a:bodyPr>
          <a:lstStyle>
            <a:lvl1pPr marL="0" indent="0">
              <a:buNone/>
              <a:defRPr sz="16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4"/>
          <p:cNvSpPr>
            <a:spLocks noGrp="1"/>
          </p:cNvSpPr>
          <p:nvPr>
            <p:ph type="dt" sz="half" idx="10"/>
          </p:nvPr>
        </p:nvSpPr>
        <p:spPr/>
        <p:txBody>
          <a:bodyPr/>
          <a:lstStyle>
            <a:lvl1pPr>
              <a:defRPr/>
            </a:lvl1pPr>
          </a:lstStyle>
          <a:p>
            <a:pPr>
              <a:defRPr/>
            </a:pPr>
            <a:fld id="{4AC386AD-59B0-4AE0-A97D-994CB2AA3724}" type="datetime1">
              <a:rPr lang="en-US" smtClean="0"/>
              <a:t>11/21/2017</a:t>
            </a:fld>
            <a:endParaRPr lang="en-US" dirty="0"/>
          </a:p>
        </p:txBody>
      </p:sp>
      <p:sp>
        <p:nvSpPr>
          <p:cNvPr id="9" name="Footer Placeholder 5"/>
          <p:cNvSpPr>
            <a:spLocks noGrp="1"/>
          </p:cNvSpPr>
          <p:nvPr>
            <p:ph type="ftr" sz="quarter" idx="11"/>
          </p:nvPr>
        </p:nvSpPr>
        <p:spPr/>
        <p:txBody>
          <a:bodyPr/>
          <a:lstStyle>
            <a:lvl1pPr>
              <a:defRPr/>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lstStyle>
          <a:p>
            <a:pPr>
              <a:defRPr/>
            </a:pPr>
            <a:fld id="{8B272852-68AE-45A1-84F5-DD07C1B4AD3D}"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28CFD865-9C2B-4290-9E01-9BA94DA4A139}" type="datetime1">
              <a:rPr lang="en-US" smtClean="0"/>
              <a:t>11/21/2017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7DAB412F-71C1-422B-B08E-B24D483FF303}"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a:xfrm rot="5400000">
            <a:off x="4591050" y="2409825"/>
            <a:ext cx="6858000" cy="2038350"/>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7"/>
          <p:cNvSpPr/>
          <p:nvPr/>
        </p:nvSpPr>
        <p:spPr>
          <a:xfrm rot="5400000">
            <a:off x="4668044" y="2570956"/>
            <a:ext cx="6858000" cy="1716088"/>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rot="5400000">
            <a:off x="3681413" y="3354387"/>
            <a:ext cx="6858000" cy="149225"/>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Vertical Title 1"/>
          <p:cNvSpPr>
            <a:spLocks noGrp="1"/>
          </p:cNvSpPr>
          <p:nvPr>
            <p:ph type="title" orient="vert"/>
          </p:nvPr>
        </p:nvSpPr>
        <p:spPr>
          <a:xfrm>
            <a:off x="7315200" y="274638"/>
            <a:ext cx="1447800" cy="5851525"/>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199" y="274638"/>
            <a:ext cx="6353175"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CB182A79-AB1F-4979-A4D2-D33033855D1E}" type="datetime1">
              <a:rPr lang="en-US" smtClean="0"/>
              <a:t>11/21/2017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a:xfrm>
            <a:off x="6096000" y="6356350"/>
            <a:ext cx="762000" cy="365125"/>
          </a:xfrm>
        </p:spPr>
        <p:txBody>
          <a:bodyPr/>
          <a:lstStyle>
            <a:lvl1pPr>
              <a:defRPr/>
            </a:lvl1pPr>
          </a:lstStyle>
          <a:p>
            <a:pPr>
              <a:defRPr/>
            </a:pPr>
            <a:fld id="{C718302E-019D-4410-B431-3804E8867CF9}"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100013"/>
            <a:ext cx="9144000" cy="1454150"/>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Rectangle 7"/>
          <p:cNvSpPr/>
          <p:nvPr/>
        </p:nvSpPr>
        <p:spPr>
          <a:xfrm>
            <a:off x="0" y="168275"/>
            <a:ext cx="9144000" cy="1154113"/>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itle Placeholder 1"/>
          <p:cNvSpPr>
            <a:spLocks noGrp="1"/>
          </p:cNvSpPr>
          <p:nvPr>
            <p:ph type="title"/>
          </p:nvPr>
        </p:nvSpPr>
        <p:spPr>
          <a:xfrm>
            <a:off x="457200" y="182563"/>
            <a:ext cx="8229600" cy="111125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2"/>
                </a:solidFill>
                <a:latin typeface="+mn-lt"/>
              </a:defRPr>
            </a:lvl1pPr>
          </a:lstStyle>
          <a:p>
            <a:pPr>
              <a:defRPr/>
            </a:pPr>
            <a:fld id="{1DA25453-2318-498B-9119-2EC22E7E4580}" type="datetime1">
              <a:rPr lang="en-US" smtClean="0"/>
              <a:t>11/21/2017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2"/>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2"/>
                </a:solidFill>
                <a:latin typeface="+mn-lt"/>
              </a:defRPr>
            </a:lvl1pPr>
          </a:lstStyle>
          <a:p>
            <a:pPr>
              <a:defRPr/>
            </a:pPr>
            <a:fld id="{2C3A0739-730F-4AC3-BED4-E64D951458E0}" type="slidenum">
              <a:rPr lang="en-US"/>
              <a:pPr>
                <a:defRPr/>
              </a:pPr>
              <a:t>‹#›</a:t>
            </a:fld>
            <a:endParaRPr lang="en-US" dirty="0"/>
          </a:p>
        </p:txBody>
      </p:sp>
      <p:sp>
        <p:nvSpPr>
          <p:cNvPr id="9" name="Rectangle 8"/>
          <p:cNvSpPr/>
          <p:nvPr/>
        </p:nvSpPr>
        <p:spPr>
          <a:xfrm>
            <a:off x="0" y="1368425"/>
            <a:ext cx="9144000" cy="149225"/>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 bg1="lt1" tx1="dk1" bg2="lt2" tx2="dk2" accent1="accent1" accent2="accent2" accent3="accent3" accent4="accent4" accent5="accent5" accent6="accent6" hlink="hlink" folHlink="folHlink"/>
  <p:sldLayoutIdLst>
    <p:sldLayoutId id="2147483708" r:id="rId1"/>
    <p:sldLayoutId id="2147483707" r:id="rId2"/>
    <p:sldLayoutId id="2147483709" r:id="rId3"/>
    <p:sldLayoutId id="2147483706" r:id="rId4"/>
    <p:sldLayoutId id="2147483705" r:id="rId5"/>
    <p:sldLayoutId id="2147483704" r:id="rId6"/>
    <p:sldLayoutId id="2147483710" r:id="rId7"/>
    <p:sldLayoutId id="2147483711" r:id="rId8"/>
    <p:sldLayoutId id="2147483712" r:id="rId9"/>
    <p:sldLayoutId id="2147483703" r:id="rId10"/>
    <p:sldLayoutId id="2147483713" r:id="rId11"/>
  </p:sldLayoutIdLst>
  <p:hf hdr="0" ftr="0" dt="0"/>
  <p:txStyles>
    <p:titleStyle>
      <a:lvl1pPr algn="ctr" rtl="0" fontAlgn="base">
        <a:spcBef>
          <a:spcPct val="0"/>
        </a:spcBef>
        <a:spcAft>
          <a:spcPct val="0"/>
        </a:spcAft>
        <a:defRPr sz="5400" kern="1200">
          <a:ln w="13970"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defRPr>
      </a:lvl1pPr>
      <a:lvl2pPr algn="ctr" rtl="0" fontAlgn="base">
        <a:spcBef>
          <a:spcPct val="0"/>
        </a:spcBef>
        <a:spcAft>
          <a:spcPct val="0"/>
        </a:spcAft>
        <a:defRPr sz="5400">
          <a:solidFill>
            <a:srgbClr val="FFFFFF"/>
          </a:solidFill>
          <a:latin typeface="Bodoni MT Condensed" pitchFamily="18" charset="0"/>
        </a:defRPr>
      </a:lvl2pPr>
      <a:lvl3pPr algn="ctr" rtl="0" fontAlgn="base">
        <a:spcBef>
          <a:spcPct val="0"/>
        </a:spcBef>
        <a:spcAft>
          <a:spcPct val="0"/>
        </a:spcAft>
        <a:defRPr sz="5400">
          <a:solidFill>
            <a:srgbClr val="FFFFFF"/>
          </a:solidFill>
          <a:latin typeface="Bodoni MT Condensed" pitchFamily="18" charset="0"/>
        </a:defRPr>
      </a:lvl3pPr>
      <a:lvl4pPr algn="ctr" rtl="0" fontAlgn="base">
        <a:spcBef>
          <a:spcPct val="0"/>
        </a:spcBef>
        <a:spcAft>
          <a:spcPct val="0"/>
        </a:spcAft>
        <a:defRPr sz="5400">
          <a:solidFill>
            <a:srgbClr val="FFFFFF"/>
          </a:solidFill>
          <a:latin typeface="Bodoni MT Condensed" pitchFamily="18" charset="0"/>
        </a:defRPr>
      </a:lvl4pPr>
      <a:lvl5pPr algn="ctr" rtl="0" fontAlgn="base">
        <a:spcBef>
          <a:spcPct val="0"/>
        </a:spcBef>
        <a:spcAft>
          <a:spcPct val="0"/>
        </a:spcAft>
        <a:defRPr sz="5400">
          <a:solidFill>
            <a:srgbClr val="FFFFFF"/>
          </a:solidFill>
          <a:latin typeface="Bodoni MT Condensed" pitchFamily="18" charset="0"/>
        </a:defRPr>
      </a:lvl5pPr>
      <a:lvl6pPr marL="457200" algn="ctr" rtl="0" fontAlgn="base">
        <a:spcBef>
          <a:spcPct val="0"/>
        </a:spcBef>
        <a:spcAft>
          <a:spcPct val="0"/>
        </a:spcAft>
        <a:defRPr sz="5400">
          <a:solidFill>
            <a:srgbClr val="FFFFFF"/>
          </a:solidFill>
          <a:latin typeface="Bodoni MT Condensed" pitchFamily="18" charset="0"/>
        </a:defRPr>
      </a:lvl6pPr>
      <a:lvl7pPr marL="914400" algn="ctr" rtl="0" fontAlgn="base">
        <a:spcBef>
          <a:spcPct val="0"/>
        </a:spcBef>
        <a:spcAft>
          <a:spcPct val="0"/>
        </a:spcAft>
        <a:defRPr sz="5400">
          <a:solidFill>
            <a:srgbClr val="FFFFFF"/>
          </a:solidFill>
          <a:latin typeface="Bodoni MT Condensed" pitchFamily="18" charset="0"/>
        </a:defRPr>
      </a:lvl7pPr>
      <a:lvl8pPr marL="1371600" algn="ctr" rtl="0" fontAlgn="base">
        <a:spcBef>
          <a:spcPct val="0"/>
        </a:spcBef>
        <a:spcAft>
          <a:spcPct val="0"/>
        </a:spcAft>
        <a:defRPr sz="5400">
          <a:solidFill>
            <a:srgbClr val="FFFFFF"/>
          </a:solidFill>
          <a:latin typeface="Bodoni MT Condensed" pitchFamily="18" charset="0"/>
        </a:defRPr>
      </a:lvl8pPr>
      <a:lvl9pPr marL="1828800" algn="ctr" rtl="0" fontAlgn="base">
        <a:spcBef>
          <a:spcPct val="0"/>
        </a:spcBef>
        <a:spcAft>
          <a:spcPct val="0"/>
        </a:spcAft>
        <a:defRPr sz="5400">
          <a:solidFill>
            <a:srgbClr val="FFFFFF"/>
          </a:solidFill>
          <a:latin typeface="Bodoni MT Condensed" pitchFamily="18" charset="0"/>
        </a:defRPr>
      </a:lvl9pPr>
    </p:titleStyle>
    <p:bodyStyle>
      <a:lvl1pPr marL="342900" indent="-342900" algn="l" rtl="0" fontAlgn="base">
        <a:spcBef>
          <a:spcPct val="20000"/>
        </a:spcBef>
        <a:spcAft>
          <a:spcPct val="0"/>
        </a:spcAft>
        <a:buClr>
          <a:schemeClr val="accent1"/>
        </a:buClr>
        <a:buSzPct val="75000"/>
        <a:buFont typeface="Wingdings" pitchFamily="2" charset="2"/>
        <a:buChar char=""/>
        <a:defRPr sz="2400" kern="1200">
          <a:solidFill>
            <a:schemeClr val="tx2"/>
          </a:solidFill>
          <a:latin typeface="+mn-lt"/>
          <a:ea typeface="+mn-ea"/>
          <a:cs typeface="+mn-cs"/>
        </a:defRPr>
      </a:lvl1pPr>
      <a:lvl2pPr marL="742950" indent="-285750" algn="l" rtl="0" fontAlgn="base">
        <a:spcBef>
          <a:spcPct val="20000"/>
        </a:spcBef>
        <a:spcAft>
          <a:spcPct val="0"/>
        </a:spcAft>
        <a:buClr>
          <a:schemeClr val="accent2"/>
        </a:buClr>
        <a:buSzPct val="85000"/>
        <a:buFont typeface="Courier New" pitchFamily="49" charset="0"/>
        <a:buChar char="o"/>
        <a:defRPr sz="2000" kern="1200">
          <a:solidFill>
            <a:schemeClr val="tx2"/>
          </a:solidFill>
          <a:latin typeface="+mn-lt"/>
          <a:ea typeface="+mn-ea"/>
          <a:cs typeface="+mn-cs"/>
        </a:defRPr>
      </a:lvl2pPr>
      <a:lvl3pPr marL="1143000" indent="-228600" algn="l" rtl="0" fontAlgn="base">
        <a:spcBef>
          <a:spcPct val="20000"/>
        </a:spcBef>
        <a:spcAft>
          <a:spcPct val="0"/>
        </a:spcAft>
        <a:buClr>
          <a:srgbClr val="DEAE00"/>
        </a:buClr>
        <a:buFont typeface="Arial" charset="0"/>
        <a:buChar char="•"/>
        <a:defRPr kern="1200">
          <a:solidFill>
            <a:schemeClr val="tx2"/>
          </a:solidFill>
          <a:latin typeface="+mn-lt"/>
          <a:ea typeface="+mn-ea"/>
          <a:cs typeface="+mn-cs"/>
        </a:defRPr>
      </a:lvl3pPr>
      <a:lvl4pPr marL="1600200" indent="-228600" algn="l" rtl="0" fontAlgn="base">
        <a:spcBef>
          <a:spcPct val="20000"/>
        </a:spcBef>
        <a:spcAft>
          <a:spcPct val="0"/>
        </a:spcAft>
        <a:buClr>
          <a:srgbClr val="B77BB4"/>
        </a:buClr>
        <a:buFont typeface="Arial" charset="0"/>
        <a:buChar char="•"/>
        <a:defRPr sz="1600" kern="1200">
          <a:solidFill>
            <a:schemeClr val="tx2"/>
          </a:solidFill>
          <a:latin typeface="+mn-lt"/>
          <a:ea typeface="+mn-ea"/>
          <a:cs typeface="+mn-cs"/>
        </a:defRPr>
      </a:lvl4pPr>
      <a:lvl5pPr marL="2057400" indent="-228600" algn="l" rtl="0" fontAlgn="base">
        <a:spcBef>
          <a:spcPct val="20000"/>
        </a:spcBef>
        <a:spcAft>
          <a:spcPct val="0"/>
        </a:spcAft>
        <a:buClr>
          <a:srgbClr val="E0773C"/>
        </a:buClr>
        <a:buFont typeface="Arial" charset="0"/>
        <a:buChar char="•"/>
        <a:defRPr sz="1400" kern="1200">
          <a:solidFill>
            <a:schemeClr val="tx2"/>
          </a:solidFill>
          <a:latin typeface="+mn-lt"/>
          <a:ea typeface="+mn-ea"/>
          <a:cs typeface="+mn-cs"/>
        </a:defRPr>
      </a:lvl5pPr>
      <a:lvl6pPr marL="2514600" indent="-228600" algn="l" defTabSz="914400" rtl="0" eaLnBrk="1" latinLnBrk="0" hangingPunct="1">
        <a:spcBef>
          <a:spcPct val="20000"/>
        </a:spcBef>
        <a:buClr>
          <a:schemeClr val="accent6"/>
        </a:buClr>
        <a:buFont typeface="Arial" pitchFamily="34" charset="0"/>
        <a:buChar char="•"/>
        <a:defRPr sz="1400" kern="1200">
          <a:solidFill>
            <a:schemeClr val="tx2"/>
          </a:solidFill>
          <a:latin typeface="+mn-lt"/>
          <a:ea typeface="+mn-ea"/>
          <a:cs typeface="+mn-cs"/>
        </a:defRPr>
      </a:lvl6pPr>
      <a:lvl7pPr marL="2971800" indent="-22860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3429000" indent="-22860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8pPr>
      <a:lvl9pPr marL="3886200" indent="-228600" algn="l" defTabSz="914400" rtl="0" eaLnBrk="1" latinLnBrk="0" hangingPunct="1">
        <a:spcBef>
          <a:spcPct val="20000"/>
        </a:spcBef>
        <a:buClr>
          <a:schemeClr val="accent5"/>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publichealth.nc.gov/lhd/"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publichealth.nc.gov/lhd/"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publichealth.nc.gov/lhd/"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6.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0"/>
            <a:ext cx="8686800" cy="2079625"/>
          </a:xfrm>
        </p:spPr>
        <p:txBody>
          <a:bodyPr/>
          <a:lstStyle/>
          <a:p>
            <a:pPr fontAlgn="auto">
              <a:spcAft>
                <a:spcPts val="0"/>
              </a:spcAft>
              <a:defRPr/>
            </a:pPr>
            <a:br>
              <a:rPr lang="en-US" dirty="0"/>
            </a:br>
            <a:r>
              <a:rPr lang="en-US" sz="5400" dirty="0"/>
              <a:t>Practice Management </a:t>
            </a:r>
            <a:br>
              <a:rPr lang="en-US" dirty="0"/>
            </a:br>
            <a:endParaRPr lang="en-US" sz="4400" dirty="0"/>
          </a:p>
        </p:txBody>
      </p:sp>
      <p:sp>
        <p:nvSpPr>
          <p:cNvPr id="14338" name="Subtitle 2"/>
          <p:cNvSpPr>
            <a:spLocks noGrp="1"/>
          </p:cNvSpPr>
          <p:nvPr>
            <p:ph type="subTitle" idx="1"/>
          </p:nvPr>
        </p:nvSpPr>
        <p:spPr>
          <a:xfrm>
            <a:off x="152400" y="2590800"/>
            <a:ext cx="8839200" cy="2819400"/>
          </a:xfrm>
        </p:spPr>
        <p:txBody>
          <a:bodyPr>
            <a:normAutofit/>
          </a:bodyPr>
          <a:lstStyle/>
          <a:p>
            <a:r>
              <a:rPr lang="en-US" sz="2800" b="1" dirty="0">
                <a:latin typeface="+mj-lt"/>
              </a:rPr>
              <a:t>Developed Collaboratively with</a:t>
            </a:r>
          </a:p>
          <a:p>
            <a:r>
              <a:rPr lang="en-US" sz="2800" b="1" dirty="0">
                <a:latin typeface="+mj-lt"/>
              </a:rPr>
              <a:t>Population Health Improvement Partners</a:t>
            </a:r>
          </a:p>
          <a:p>
            <a:r>
              <a:rPr lang="en-US" b="1">
                <a:latin typeface="+mj-lt"/>
              </a:rPr>
              <a:t>November 21, 2017</a:t>
            </a:r>
            <a:endParaRPr lang="en-US" b="1" dirty="0">
              <a:latin typeface="+mj-lt"/>
            </a:endParaRPr>
          </a:p>
          <a:p>
            <a:r>
              <a:rPr lang="en-US" b="1" dirty="0">
                <a:latin typeface="+mj-lt"/>
              </a:rPr>
              <a:t>           </a:t>
            </a:r>
            <a:r>
              <a:rPr lang="en-US" sz="3000" b="1" dirty="0">
                <a:latin typeface="+mj-lt"/>
              </a:rPr>
              <a:t>		</a:t>
            </a: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4343400"/>
            <a:ext cx="4191000" cy="950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A close up of a sign&#10;&#10;Description generated with very high confidence">
            <a:extLst>
              <a:ext uri="{FF2B5EF4-FFF2-40B4-BE49-F238E27FC236}">
                <a16:creationId xmlns:a16="http://schemas.microsoft.com/office/drawing/2014/main" id="{E49E78DF-C54D-47E4-AEAC-62CDC51FDD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5872" y="4191000"/>
            <a:ext cx="997527" cy="10972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82880"/>
            <a:ext cx="8229600" cy="1111664"/>
          </a:xfrm>
        </p:spPr>
        <p:txBody>
          <a:bodyPr/>
          <a:lstStyle/>
          <a:p>
            <a:pPr fontAlgn="auto">
              <a:spcAft>
                <a:spcPts val="0"/>
              </a:spcAft>
              <a:defRPr/>
            </a:pPr>
            <a:r>
              <a:rPr lang="en-US" dirty="0"/>
              <a:t>Training Objectives </a:t>
            </a:r>
          </a:p>
        </p:txBody>
      </p:sp>
      <p:sp>
        <p:nvSpPr>
          <p:cNvPr id="4099" name="Content Placeholder 1"/>
          <p:cNvSpPr>
            <a:spLocks noGrp="1"/>
          </p:cNvSpPr>
          <p:nvPr>
            <p:ph idx="1"/>
          </p:nvPr>
        </p:nvSpPr>
        <p:spPr>
          <a:xfrm>
            <a:off x="457200" y="1600200"/>
            <a:ext cx="8229600" cy="5105400"/>
          </a:xfrm>
        </p:spPr>
        <p:txBody>
          <a:bodyPr rtlCol="0">
            <a:normAutofit/>
          </a:bodyPr>
          <a:lstStyle/>
          <a:p>
            <a:pPr fontAlgn="auto">
              <a:spcAft>
                <a:spcPts val="0"/>
              </a:spcAft>
              <a:defRPr/>
            </a:pPr>
            <a:r>
              <a:rPr lang="en-US" altLang="en-US" sz="2800" dirty="0">
                <a:solidFill>
                  <a:schemeClr val="tx1"/>
                </a:solidFill>
                <a:latin typeface="+mj-lt"/>
              </a:rPr>
              <a:t>Describe Practice Management (PM) and steps for implementation.</a:t>
            </a:r>
          </a:p>
          <a:p>
            <a:pPr marL="0" indent="0" fontAlgn="auto">
              <a:spcAft>
                <a:spcPts val="0"/>
              </a:spcAft>
              <a:buNone/>
              <a:defRPr/>
            </a:pPr>
            <a:endParaRPr lang="en-US" altLang="en-US" sz="1050" dirty="0">
              <a:solidFill>
                <a:schemeClr val="tx1"/>
              </a:solidFill>
              <a:latin typeface="+mj-lt"/>
            </a:endParaRPr>
          </a:p>
          <a:p>
            <a:pPr fontAlgn="auto">
              <a:spcAft>
                <a:spcPts val="0"/>
              </a:spcAft>
              <a:defRPr/>
            </a:pPr>
            <a:r>
              <a:rPr lang="en-US" altLang="en-US" sz="2800" dirty="0">
                <a:solidFill>
                  <a:schemeClr val="tx1"/>
                </a:solidFill>
                <a:latin typeface="+mj-lt"/>
              </a:rPr>
              <a:t>Provide context for the assessment, tools and improvement planning</a:t>
            </a:r>
          </a:p>
          <a:p>
            <a:pPr marL="0" indent="0" fontAlgn="auto">
              <a:spcAft>
                <a:spcPts val="0"/>
              </a:spcAft>
              <a:buNone/>
              <a:defRPr/>
            </a:pPr>
            <a:endParaRPr lang="en-US" altLang="en-US" sz="1050" dirty="0">
              <a:solidFill>
                <a:schemeClr val="tx1"/>
              </a:solidFill>
              <a:latin typeface="+mj-lt"/>
            </a:endParaRPr>
          </a:p>
          <a:p>
            <a:pPr fontAlgn="auto">
              <a:spcAft>
                <a:spcPts val="0"/>
              </a:spcAft>
              <a:defRPr/>
            </a:pPr>
            <a:r>
              <a:rPr lang="en-US" altLang="en-US" sz="2800" dirty="0">
                <a:solidFill>
                  <a:schemeClr val="tx1"/>
                </a:solidFill>
                <a:latin typeface="+mj-lt"/>
              </a:rPr>
              <a:t>Describe productivity benchmarks and staffing models.</a:t>
            </a:r>
          </a:p>
          <a:p>
            <a:pPr fontAlgn="auto">
              <a:spcAft>
                <a:spcPts val="0"/>
              </a:spcAft>
              <a:defRPr/>
            </a:pPr>
            <a:r>
              <a:rPr lang="en-US" altLang="en-US" sz="2800" dirty="0">
                <a:solidFill>
                  <a:schemeClr val="tx1"/>
                </a:solidFill>
              </a:rPr>
              <a:t>Review Return on Investment (ROI) as a Measurement of Success</a:t>
            </a:r>
          </a:p>
          <a:p>
            <a:pPr fontAlgn="auto">
              <a:spcAft>
                <a:spcPts val="0"/>
              </a:spcAft>
              <a:defRPr/>
            </a:pPr>
            <a:endParaRPr lang="en-US" altLang="en-US" sz="1100" dirty="0">
              <a:solidFill>
                <a:schemeClr val="tx1"/>
              </a:solidFill>
            </a:endParaRPr>
          </a:p>
          <a:p>
            <a:pPr fontAlgn="auto">
              <a:spcAft>
                <a:spcPts val="0"/>
              </a:spcAft>
              <a:defRPr/>
            </a:pPr>
            <a:r>
              <a:rPr lang="en-US" altLang="en-US" sz="2800" dirty="0">
                <a:solidFill>
                  <a:schemeClr val="tx1"/>
                </a:solidFill>
              </a:rPr>
              <a:t>Provide an opportunity for questions and feedback</a:t>
            </a:r>
          </a:p>
          <a:p>
            <a:pPr fontAlgn="auto">
              <a:spcAft>
                <a:spcPts val="0"/>
              </a:spcAft>
              <a:defRPr/>
            </a:pPr>
            <a:endParaRPr lang="en-US" altLang="en-US" sz="2800" dirty="0">
              <a:solidFill>
                <a:schemeClr val="tx1"/>
              </a:solidFill>
              <a:latin typeface="+mj-lt"/>
            </a:endParaRPr>
          </a:p>
          <a:p>
            <a:pPr fontAlgn="auto">
              <a:spcAft>
                <a:spcPts val="0"/>
              </a:spcAft>
              <a:defRPr/>
            </a:pPr>
            <a:endParaRPr lang="en-US" altLang="en-US" sz="2800" dirty="0">
              <a:latin typeface="+mj-lt"/>
            </a:endParaRPr>
          </a:p>
          <a:p>
            <a:pPr marL="0" indent="0" fontAlgn="auto">
              <a:spcAft>
                <a:spcPts val="0"/>
              </a:spcAft>
              <a:buNone/>
              <a:defRPr/>
            </a:pPr>
            <a:endParaRPr lang="en-US" altLang="en-US" sz="2800" dirty="0"/>
          </a:p>
        </p:txBody>
      </p:sp>
      <p:sp>
        <p:nvSpPr>
          <p:cNvPr id="2" name="Slide Number Placeholder 1"/>
          <p:cNvSpPr>
            <a:spLocks noGrp="1"/>
          </p:cNvSpPr>
          <p:nvPr>
            <p:ph type="sldNum" sz="quarter" idx="12"/>
          </p:nvPr>
        </p:nvSpPr>
        <p:spPr/>
        <p:txBody>
          <a:bodyPr/>
          <a:lstStyle/>
          <a:p>
            <a:pPr>
              <a:defRPr/>
            </a:pPr>
            <a:fld id="{072B7C4C-93AC-4C47-B9E3-A61DB8ED4434}" type="slidenum">
              <a:rPr lang="en-US" smtClean="0"/>
              <a:pPr>
                <a:defRPr/>
              </a:pPr>
              <a:t>2</a:t>
            </a:fld>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lstStyle/>
          <a:p>
            <a:pPr fontAlgn="auto">
              <a:spcAft>
                <a:spcPts val="0"/>
              </a:spcAft>
              <a:defRPr/>
            </a:pPr>
            <a:r>
              <a:rPr lang="en-US" dirty="0"/>
              <a:t>Background</a:t>
            </a:r>
          </a:p>
        </p:txBody>
      </p:sp>
      <p:sp>
        <p:nvSpPr>
          <p:cNvPr id="3" name="Content Placeholder 2"/>
          <p:cNvSpPr>
            <a:spLocks noGrp="1"/>
          </p:cNvSpPr>
          <p:nvPr>
            <p:ph idx="1"/>
          </p:nvPr>
        </p:nvSpPr>
        <p:spPr>
          <a:xfrm>
            <a:off x="304800" y="1676400"/>
            <a:ext cx="8382000" cy="4953000"/>
          </a:xfrm>
        </p:spPr>
        <p:txBody>
          <a:bodyPr rtlCol="0">
            <a:normAutofit/>
          </a:bodyPr>
          <a:lstStyle/>
          <a:p>
            <a:pPr fontAlgn="auto">
              <a:spcAft>
                <a:spcPts val="0"/>
              </a:spcAft>
              <a:defRPr/>
            </a:pPr>
            <a:r>
              <a:rPr lang="en-US" sz="3200" dirty="0">
                <a:solidFill>
                  <a:schemeClr val="tx1"/>
                </a:solidFill>
                <a:latin typeface="+mj-lt"/>
              </a:rPr>
              <a:t>PM work grew out of:</a:t>
            </a:r>
          </a:p>
          <a:p>
            <a:pPr marL="457200" lvl="1" indent="0" fontAlgn="auto">
              <a:spcAft>
                <a:spcPts val="0"/>
              </a:spcAft>
              <a:buNone/>
              <a:defRPr/>
            </a:pPr>
            <a:endParaRPr lang="en-US" sz="1800" dirty="0">
              <a:solidFill>
                <a:schemeClr val="tx1"/>
              </a:solidFill>
              <a:latin typeface="+mj-lt"/>
            </a:endParaRPr>
          </a:p>
          <a:p>
            <a:pPr lvl="1" fontAlgn="auto">
              <a:spcAft>
                <a:spcPts val="0"/>
              </a:spcAft>
              <a:buFont typeface="Wingdings" panose="05000000000000000000" pitchFamily="2" charset="2"/>
              <a:buChar char="§"/>
              <a:defRPr/>
            </a:pPr>
            <a:r>
              <a:rPr lang="en-US" sz="3200" dirty="0">
                <a:solidFill>
                  <a:schemeClr val="tx1"/>
                </a:solidFill>
                <a:latin typeface="+mj-lt"/>
              </a:rPr>
              <a:t>Division of Public Health’s (DPH) need to standardize clinic efficiency tools and processes</a:t>
            </a:r>
          </a:p>
          <a:p>
            <a:pPr marL="457200" lvl="1" indent="0" fontAlgn="auto">
              <a:spcAft>
                <a:spcPts val="0"/>
              </a:spcAft>
              <a:buNone/>
              <a:defRPr/>
            </a:pPr>
            <a:endParaRPr lang="en-US" dirty="0">
              <a:solidFill>
                <a:schemeClr val="tx1"/>
              </a:solidFill>
              <a:latin typeface="+mj-lt"/>
            </a:endParaRPr>
          </a:p>
          <a:p>
            <a:pPr lvl="1" fontAlgn="auto">
              <a:spcAft>
                <a:spcPts val="0"/>
              </a:spcAft>
              <a:buFont typeface="Wingdings" panose="05000000000000000000" pitchFamily="2" charset="2"/>
              <a:buChar char="§"/>
              <a:defRPr/>
            </a:pPr>
            <a:r>
              <a:rPr lang="en-US" sz="3200" dirty="0">
                <a:solidFill>
                  <a:schemeClr val="tx1"/>
                </a:solidFill>
                <a:latin typeface="+mj-lt"/>
              </a:rPr>
              <a:t>Requested by the NC Association of Local Health Directors for established benchmarks for clinic productivity </a:t>
            </a:r>
          </a:p>
          <a:p>
            <a:pPr fontAlgn="auto">
              <a:spcAft>
                <a:spcPts val="0"/>
              </a:spcAft>
              <a:defRPr/>
            </a:pPr>
            <a:endParaRPr lang="en-US" sz="2800"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a:t>
            </a:fld>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82880"/>
            <a:ext cx="8534400" cy="1111664"/>
          </a:xfrm>
        </p:spPr>
        <p:txBody>
          <a:bodyPr>
            <a:normAutofit fontScale="90000"/>
          </a:bodyPr>
          <a:lstStyle/>
          <a:p>
            <a:pPr fontAlgn="auto">
              <a:spcAft>
                <a:spcPts val="0"/>
              </a:spcAft>
              <a:defRPr/>
            </a:pPr>
            <a:r>
              <a:rPr lang="en-US" sz="4400" dirty="0"/>
              <a:t>Practice Management Workgroup Recommendations</a:t>
            </a:r>
          </a:p>
        </p:txBody>
      </p:sp>
      <p:sp>
        <p:nvSpPr>
          <p:cNvPr id="3" name="Content Placeholder 2"/>
          <p:cNvSpPr>
            <a:spLocks noGrp="1"/>
          </p:cNvSpPr>
          <p:nvPr>
            <p:ph idx="1"/>
          </p:nvPr>
        </p:nvSpPr>
        <p:spPr/>
        <p:txBody>
          <a:bodyPr rtlCol="0">
            <a:normAutofit/>
          </a:bodyPr>
          <a:lstStyle/>
          <a:p>
            <a:pPr fontAlgn="auto">
              <a:spcAft>
                <a:spcPts val="0"/>
              </a:spcAft>
              <a:defRPr/>
            </a:pPr>
            <a:r>
              <a:rPr lang="en-US" sz="2800" dirty="0">
                <a:solidFill>
                  <a:schemeClr val="tx1"/>
                </a:solidFill>
                <a:latin typeface="+mj-lt"/>
              </a:rPr>
              <a:t>Establish Clinical Services Manager position or a Practice Management Team to cohesively manage clinical services</a:t>
            </a:r>
          </a:p>
          <a:p>
            <a:pPr lvl="1" fontAlgn="auto">
              <a:spcAft>
                <a:spcPts val="0"/>
              </a:spcAft>
              <a:defRPr/>
            </a:pPr>
            <a:r>
              <a:rPr lang="en-US" sz="2600" dirty="0">
                <a:solidFill>
                  <a:schemeClr val="tx1"/>
                </a:solidFill>
                <a:latin typeface="+mj-lt"/>
              </a:rPr>
              <a:t>Joint objectives &amp; decision making</a:t>
            </a:r>
          </a:p>
          <a:p>
            <a:pPr lvl="1" fontAlgn="auto">
              <a:spcAft>
                <a:spcPts val="0"/>
              </a:spcAft>
              <a:defRPr/>
            </a:pPr>
            <a:r>
              <a:rPr lang="en-US" sz="2600" dirty="0">
                <a:solidFill>
                  <a:schemeClr val="tx1"/>
                </a:solidFill>
                <a:latin typeface="+mj-lt"/>
              </a:rPr>
              <a:t>Joint communication with staff</a:t>
            </a:r>
          </a:p>
          <a:p>
            <a:pPr fontAlgn="auto">
              <a:spcAft>
                <a:spcPts val="0"/>
              </a:spcAft>
              <a:defRPr/>
            </a:pPr>
            <a:r>
              <a:rPr lang="en-US" sz="2800" dirty="0">
                <a:solidFill>
                  <a:schemeClr val="tx1"/>
                </a:solidFill>
                <a:latin typeface="+mj-lt"/>
              </a:rPr>
              <a:t>Team members:</a:t>
            </a:r>
          </a:p>
          <a:p>
            <a:pPr lvl="1" fontAlgn="auto">
              <a:spcAft>
                <a:spcPts val="0"/>
              </a:spcAft>
              <a:defRPr/>
            </a:pPr>
            <a:r>
              <a:rPr lang="en-US" sz="2600" dirty="0">
                <a:solidFill>
                  <a:schemeClr val="tx1"/>
                </a:solidFill>
                <a:latin typeface="+mj-lt"/>
              </a:rPr>
              <a:t>Finance </a:t>
            </a:r>
          </a:p>
          <a:p>
            <a:pPr lvl="1" fontAlgn="auto">
              <a:spcAft>
                <a:spcPts val="0"/>
              </a:spcAft>
              <a:defRPr/>
            </a:pPr>
            <a:r>
              <a:rPr lang="en-US" sz="2600" dirty="0">
                <a:solidFill>
                  <a:schemeClr val="tx1"/>
                </a:solidFill>
                <a:latin typeface="+mj-lt"/>
              </a:rPr>
              <a:t>Nursing/clinical manager</a:t>
            </a:r>
          </a:p>
          <a:p>
            <a:pPr lvl="1" fontAlgn="auto">
              <a:spcAft>
                <a:spcPts val="0"/>
              </a:spcAft>
              <a:defRPr/>
            </a:pPr>
            <a:r>
              <a:rPr lang="en-US" sz="2600" dirty="0">
                <a:solidFill>
                  <a:schemeClr val="tx1"/>
                </a:solidFill>
                <a:latin typeface="+mj-lt"/>
              </a:rPr>
              <a:t>ADM Support manager</a:t>
            </a:r>
          </a:p>
          <a:p>
            <a:pPr marL="411480" lvl="1" indent="0" fontAlgn="auto">
              <a:spcAft>
                <a:spcPts val="0"/>
              </a:spcAft>
              <a:buFont typeface="Courier New" pitchFamily="49" charset="0"/>
              <a:buNone/>
              <a:defRPr/>
            </a:pPr>
            <a:endParaRPr lang="en-US" sz="2600" dirty="0"/>
          </a:p>
          <a:p>
            <a:pPr lvl="1" fontAlgn="auto">
              <a:spcAft>
                <a:spcPts val="0"/>
              </a:spcAft>
              <a:defRPr/>
            </a:pPr>
            <a:endParaRPr lang="en-US" sz="2600" dirty="0"/>
          </a:p>
        </p:txBody>
      </p:sp>
      <p:pic>
        <p:nvPicPr>
          <p:cNvPr id="18436" name="Picture 2"/>
          <p:cNvPicPr>
            <a:picLocks noChangeAspect="1" noChangeArrowheads="1"/>
          </p:cNvPicPr>
          <p:nvPr/>
        </p:nvPicPr>
        <p:blipFill>
          <a:blip r:embed="rId3"/>
          <a:srcRect/>
          <a:stretch>
            <a:fillRect/>
          </a:stretch>
        </p:blipFill>
        <p:spPr bwMode="auto">
          <a:xfrm>
            <a:off x="6553200" y="4876800"/>
            <a:ext cx="1722438" cy="1779588"/>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4</a:t>
            </a:fld>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normAutofit fontScale="90000"/>
          </a:bodyPr>
          <a:lstStyle/>
          <a:p>
            <a:pPr fontAlgn="auto">
              <a:spcAft>
                <a:spcPts val="0"/>
              </a:spcAft>
              <a:defRPr/>
            </a:pPr>
            <a:r>
              <a:rPr lang="en-US" sz="4400" dirty="0">
                <a:solidFill>
                  <a:schemeClr val="bg1"/>
                </a:solidFill>
                <a:effectLst/>
              </a:rPr>
              <a:t>Practice Management Workgroup Recommendations</a:t>
            </a:r>
            <a:endParaRPr lang="en-US" dirty="0">
              <a:solidFill>
                <a:schemeClr val="bg1"/>
              </a:solidFill>
              <a:effectLst/>
            </a:endParaRPr>
          </a:p>
        </p:txBody>
      </p:sp>
      <p:sp>
        <p:nvSpPr>
          <p:cNvPr id="3" name="Content Placeholder 2"/>
          <p:cNvSpPr>
            <a:spLocks noGrp="1"/>
          </p:cNvSpPr>
          <p:nvPr>
            <p:ph idx="1"/>
          </p:nvPr>
        </p:nvSpPr>
        <p:spPr>
          <a:xfrm>
            <a:off x="381000" y="1676400"/>
            <a:ext cx="8382000" cy="4876800"/>
          </a:xfrm>
        </p:spPr>
        <p:txBody>
          <a:bodyPr rtlCol="0">
            <a:normAutofit/>
          </a:bodyPr>
          <a:lstStyle/>
          <a:p>
            <a:pPr fontAlgn="auto">
              <a:spcAft>
                <a:spcPts val="0"/>
              </a:spcAft>
              <a:defRPr/>
            </a:pPr>
            <a:r>
              <a:rPr lang="en-US" sz="2800" dirty="0">
                <a:solidFill>
                  <a:schemeClr val="tx1"/>
                </a:solidFill>
                <a:latin typeface="+mj-lt"/>
              </a:rPr>
              <a:t>Develop clear objectives for change: </a:t>
            </a:r>
          </a:p>
          <a:p>
            <a:pPr marL="114300" indent="0" fontAlgn="auto">
              <a:spcAft>
                <a:spcPts val="0"/>
              </a:spcAft>
              <a:buFont typeface="Wingdings" pitchFamily="2" charset="2"/>
              <a:buNone/>
              <a:defRPr/>
            </a:pPr>
            <a:r>
              <a:rPr lang="en-US" sz="2800" dirty="0">
                <a:solidFill>
                  <a:schemeClr val="tx1"/>
                </a:solidFill>
                <a:latin typeface="+mj-lt"/>
              </a:rPr>
              <a:t>   long term and interim - SMART objectives </a:t>
            </a:r>
          </a:p>
          <a:p>
            <a:pPr fontAlgn="auto">
              <a:spcAft>
                <a:spcPts val="0"/>
              </a:spcAft>
              <a:defRPr/>
            </a:pPr>
            <a:r>
              <a:rPr lang="en-US" sz="2800" dirty="0">
                <a:solidFill>
                  <a:schemeClr val="tx1"/>
                </a:solidFill>
                <a:latin typeface="+mj-lt"/>
              </a:rPr>
              <a:t>Develop a local data dashboard to monitor progress and guide decision making</a:t>
            </a:r>
          </a:p>
          <a:p>
            <a:pPr fontAlgn="auto">
              <a:spcAft>
                <a:spcPts val="0"/>
              </a:spcAft>
              <a:defRPr/>
            </a:pPr>
            <a:r>
              <a:rPr lang="en-US" sz="2800" dirty="0">
                <a:solidFill>
                  <a:schemeClr val="tx1"/>
                </a:solidFill>
                <a:latin typeface="+mj-lt"/>
              </a:rPr>
              <a:t>Train clinical management team in </a:t>
            </a:r>
          </a:p>
          <a:p>
            <a:pPr marL="114300" indent="0" fontAlgn="auto">
              <a:spcAft>
                <a:spcPts val="0"/>
              </a:spcAft>
              <a:buFont typeface="Wingdings" pitchFamily="2" charset="2"/>
              <a:buNone/>
              <a:defRPr/>
            </a:pPr>
            <a:r>
              <a:rPr lang="en-US" sz="2800" dirty="0">
                <a:solidFill>
                  <a:schemeClr val="tx1"/>
                </a:solidFill>
                <a:latin typeface="+mj-lt"/>
              </a:rPr>
              <a:t>   data analysis and joint decision making</a:t>
            </a:r>
          </a:p>
          <a:p>
            <a:pPr fontAlgn="auto">
              <a:spcAft>
                <a:spcPts val="0"/>
              </a:spcAft>
              <a:defRPr/>
            </a:pPr>
            <a:r>
              <a:rPr lang="en-US" sz="2800" dirty="0">
                <a:solidFill>
                  <a:schemeClr val="tx1"/>
                </a:solidFill>
                <a:latin typeface="+mj-lt"/>
              </a:rPr>
              <a:t>Designate a Quality Improvement (QI) lead for change initiatives</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5</a:t>
            </a:fld>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7620000" cy="1143000"/>
          </a:xfrm>
        </p:spPr>
        <p:txBody>
          <a:bodyPr>
            <a:noAutofit/>
          </a:bodyPr>
          <a:lstStyle/>
          <a:p>
            <a:r>
              <a:rPr lang="en-US" sz="4800" dirty="0"/>
              <a:t>Why is PM work important?</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1322" t="27586" r="31323" b="12500"/>
          <a:stretch/>
        </p:blipFill>
        <p:spPr bwMode="auto">
          <a:xfrm>
            <a:off x="2971800" y="2296670"/>
            <a:ext cx="5181600" cy="4312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304800" y="1676400"/>
            <a:ext cx="8728882" cy="4800600"/>
          </a:xfrm>
        </p:spPr>
        <p:txBody>
          <a:bodyPr>
            <a:normAutofit/>
          </a:bodyPr>
          <a:lstStyle/>
          <a:p>
            <a:pPr marL="114300" indent="0">
              <a:buNone/>
            </a:pPr>
            <a:r>
              <a:rPr lang="en-US" sz="2800" dirty="0">
                <a:solidFill>
                  <a:schemeClr val="tx1"/>
                </a:solidFill>
                <a:latin typeface="+mj-lt"/>
              </a:rPr>
              <a:t>As one of the ten essential services, </a:t>
            </a:r>
          </a:p>
          <a:p>
            <a:pPr marL="114300" indent="0">
              <a:buNone/>
            </a:pPr>
            <a:r>
              <a:rPr lang="en-US" sz="2800" dirty="0">
                <a:solidFill>
                  <a:schemeClr val="tx1"/>
                </a:solidFill>
                <a:latin typeface="+mj-lt"/>
              </a:rPr>
              <a:t>the role of public health </a:t>
            </a:r>
          </a:p>
          <a:p>
            <a:pPr marL="114300" indent="0">
              <a:buNone/>
            </a:pPr>
            <a:r>
              <a:rPr lang="en-US" sz="2800" dirty="0">
                <a:solidFill>
                  <a:schemeClr val="tx1"/>
                </a:solidFill>
                <a:latin typeface="+mj-lt"/>
              </a:rPr>
              <a:t>is to improve health </a:t>
            </a:r>
          </a:p>
          <a:p>
            <a:pPr marL="114300" indent="0">
              <a:buNone/>
            </a:pPr>
            <a:r>
              <a:rPr lang="en-US" sz="2800" dirty="0">
                <a:solidFill>
                  <a:schemeClr val="tx1"/>
                </a:solidFill>
                <a:latin typeface="+mj-lt"/>
              </a:rPr>
              <a:t>outcomes in our </a:t>
            </a:r>
          </a:p>
          <a:p>
            <a:pPr marL="114300" indent="0">
              <a:buNone/>
            </a:pPr>
            <a:r>
              <a:rPr lang="en-US" sz="2800" dirty="0">
                <a:solidFill>
                  <a:schemeClr val="tx1"/>
                </a:solidFill>
                <a:latin typeface="+mj-lt"/>
              </a:rPr>
              <a:t>communities.</a:t>
            </a:r>
          </a:p>
        </p:txBody>
      </p:sp>
      <p:sp>
        <p:nvSpPr>
          <p:cNvPr id="4" name="Slide Number Placeholder 3"/>
          <p:cNvSpPr>
            <a:spLocks noGrp="1"/>
          </p:cNvSpPr>
          <p:nvPr>
            <p:ph type="sldNum" sz="quarter" idx="12"/>
          </p:nvPr>
        </p:nvSpPr>
        <p:spPr/>
        <p:txBody>
          <a:bodyPr/>
          <a:lstStyle/>
          <a:p>
            <a:fld id="{9F29961A-A6AB-407E-B68D-7AEA2BACF9AA}" type="slidenum">
              <a:rPr lang="en-US" smtClean="0"/>
              <a:t>6</a:t>
            </a:fld>
            <a:endParaRPr lang="en-US" dirty="0"/>
          </a:p>
        </p:txBody>
      </p:sp>
      <p:sp>
        <p:nvSpPr>
          <p:cNvPr id="5" name="Oval 4"/>
          <p:cNvSpPr/>
          <p:nvPr/>
        </p:nvSpPr>
        <p:spPr>
          <a:xfrm>
            <a:off x="2590800" y="3733800"/>
            <a:ext cx="2438400" cy="150156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762000" y="5257800"/>
            <a:ext cx="2630848" cy="461665"/>
          </a:xfrm>
          <a:prstGeom prst="rect">
            <a:avLst/>
          </a:prstGeom>
          <a:noFill/>
        </p:spPr>
        <p:txBody>
          <a:bodyPr wrap="none" rtlCol="0">
            <a:spAutoFit/>
          </a:bodyPr>
          <a:lstStyle/>
          <a:p>
            <a:r>
              <a:rPr lang="en-US" sz="2400" b="1" dirty="0">
                <a:solidFill>
                  <a:srgbClr val="FF0000"/>
                </a:solidFill>
              </a:rPr>
              <a:t>Clinical Services</a:t>
            </a:r>
          </a:p>
        </p:txBody>
      </p:sp>
    </p:spTree>
    <p:extLst>
      <p:ext uri="{BB962C8B-B14F-4D97-AF65-F5344CB8AC3E}">
        <p14:creationId xmlns:p14="http://schemas.microsoft.com/office/powerpoint/2010/main" val="170090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idx="4294967295"/>
          </p:nvPr>
        </p:nvSpPr>
        <p:spPr>
          <a:xfrm>
            <a:off x="427423" y="13648"/>
            <a:ext cx="7924800" cy="1143000"/>
          </a:xfrm>
        </p:spPr>
        <p:txBody>
          <a:bodyPr>
            <a:normAutofit fontScale="90000"/>
          </a:bodyPr>
          <a:lstStyle/>
          <a:p>
            <a:pPr fontAlgn="auto">
              <a:spcAft>
                <a:spcPts val="0"/>
              </a:spcAft>
              <a:defRPr/>
            </a:pPr>
            <a:r>
              <a:rPr lang="en-US" sz="6600" dirty="0">
                <a:solidFill>
                  <a:srgbClr val="002060"/>
                </a:solidFill>
                <a:effectLst/>
              </a:rPr>
              <a:t>Model for Improvement</a:t>
            </a:r>
          </a:p>
        </p:txBody>
      </p:sp>
      <p:sp>
        <p:nvSpPr>
          <p:cNvPr id="14340" name="Rectangle 3"/>
          <p:cNvSpPr>
            <a:spLocks noChangeArrowheads="1"/>
          </p:cNvSpPr>
          <p:nvPr/>
        </p:nvSpPr>
        <p:spPr bwMode="auto">
          <a:xfrm>
            <a:off x="304800" y="1371600"/>
            <a:ext cx="4800600" cy="762000"/>
          </a:xfrm>
          <a:prstGeom prst="rect">
            <a:avLst/>
          </a:prstGeom>
          <a:solidFill>
            <a:srgbClr val="00B0F0"/>
          </a:solidFill>
          <a:ln w="12700">
            <a:solidFill>
              <a:schemeClr val="tx1"/>
            </a:solidFill>
            <a:miter lim="800000"/>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sz="2400" dirty="0">
                <a:solidFill>
                  <a:schemeClr val="bg1"/>
                </a:solidFill>
                <a:latin typeface="Arial" pitchFamily="34" charset="0"/>
              </a:rPr>
              <a:t>What are we trying to accomplish?</a:t>
            </a:r>
          </a:p>
          <a:p>
            <a:pPr algn="ctr" fontAlgn="auto">
              <a:spcBef>
                <a:spcPct val="0"/>
              </a:spcBef>
              <a:spcAft>
                <a:spcPts val="0"/>
              </a:spcAft>
              <a:buFontTx/>
              <a:buNone/>
              <a:defRPr/>
            </a:pPr>
            <a:r>
              <a:rPr lang="en-US" altLang="en-US" sz="2400" b="1" dirty="0">
                <a:solidFill>
                  <a:schemeClr val="bg1"/>
                </a:solidFill>
                <a:latin typeface="Arial" pitchFamily="34" charset="0"/>
              </a:rPr>
              <a:t>(AIM)</a:t>
            </a:r>
          </a:p>
        </p:txBody>
      </p:sp>
      <p:sp>
        <p:nvSpPr>
          <p:cNvPr id="14341" name="Rectangle 4"/>
          <p:cNvSpPr>
            <a:spLocks noChangeArrowheads="1"/>
          </p:cNvSpPr>
          <p:nvPr/>
        </p:nvSpPr>
        <p:spPr bwMode="auto">
          <a:xfrm>
            <a:off x="304800" y="2667000"/>
            <a:ext cx="4800600" cy="1066800"/>
          </a:xfrm>
          <a:prstGeom prst="rect">
            <a:avLst/>
          </a:prstGeom>
          <a:solidFill>
            <a:srgbClr val="FF0000"/>
          </a:solidFill>
          <a:ln w="12700">
            <a:solidFill>
              <a:schemeClr val="tx1"/>
            </a:solidFill>
            <a:miter lim="800000"/>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sz="2400" dirty="0">
                <a:solidFill>
                  <a:schemeClr val="bg1"/>
                </a:solidFill>
                <a:latin typeface="Arial" pitchFamily="34" charset="0"/>
              </a:rPr>
              <a:t>How will we know that </a:t>
            </a:r>
          </a:p>
          <a:p>
            <a:pPr algn="ctr" fontAlgn="auto">
              <a:spcBef>
                <a:spcPct val="0"/>
              </a:spcBef>
              <a:spcAft>
                <a:spcPts val="0"/>
              </a:spcAft>
              <a:buFontTx/>
              <a:buNone/>
              <a:defRPr/>
            </a:pPr>
            <a:r>
              <a:rPr lang="en-US" altLang="en-US" sz="2400" dirty="0">
                <a:solidFill>
                  <a:schemeClr val="bg1"/>
                </a:solidFill>
                <a:latin typeface="Arial" pitchFamily="34" charset="0"/>
              </a:rPr>
              <a:t>changes are an improvement?</a:t>
            </a:r>
          </a:p>
          <a:p>
            <a:pPr algn="ctr" fontAlgn="auto">
              <a:spcBef>
                <a:spcPct val="0"/>
              </a:spcBef>
              <a:spcAft>
                <a:spcPts val="0"/>
              </a:spcAft>
              <a:buFontTx/>
              <a:buNone/>
              <a:defRPr/>
            </a:pPr>
            <a:r>
              <a:rPr lang="en-US" altLang="en-US" sz="2400" b="1" dirty="0">
                <a:solidFill>
                  <a:schemeClr val="bg1"/>
                </a:solidFill>
                <a:latin typeface="Arial" pitchFamily="34" charset="0"/>
              </a:rPr>
              <a:t>(MEASURES)</a:t>
            </a:r>
          </a:p>
        </p:txBody>
      </p:sp>
      <p:sp>
        <p:nvSpPr>
          <p:cNvPr id="14342" name="Oval 5"/>
          <p:cNvSpPr>
            <a:spLocks noChangeArrowheads="1"/>
          </p:cNvSpPr>
          <p:nvPr/>
        </p:nvSpPr>
        <p:spPr bwMode="auto">
          <a:xfrm>
            <a:off x="533400" y="4419600"/>
            <a:ext cx="4191000" cy="2133600"/>
          </a:xfrm>
          <a:prstGeom prst="ellipse">
            <a:avLst/>
          </a:prstGeom>
          <a:solidFill>
            <a:srgbClr val="7030A0"/>
          </a:solidFill>
          <a:ln w="12700">
            <a:solidFill>
              <a:schemeClr val="accent1"/>
            </a:solidFill>
            <a:round/>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dirty="0">
                <a:solidFill>
                  <a:srgbClr val="000000"/>
                </a:solidFill>
                <a:latin typeface="Arial" pitchFamily="34" charset="0"/>
              </a:rPr>
              <a:t> </a:t>
            </a:r>
            <a:r>
              <a:rPr lang="en-US" altLang="en-US" sz="2400" dirty="0">
                <a:solidFill>
                  <a:schemeClr val="bg1"/>
                </a:solidFill>
                <a:latin typeface="Arial" pitchFamily="34" charset="0"/>
              </a:rPr>
              <a:t>What changes can we</a:t>
            </a:r>
          </a:p>
          <a:p>
            <a:pPr algn="ctr" fontAlgn="auto">
              <a:spcBef>
                <a:spcPct val="0"/>
              </a:spcBef>
              <a:spcAft>
                <a:spcPts val="0"/>
              </a:spcAft>
              <a:buFontTx/>
              <a:buNone/>
              <a:defRPr/>
            </a:pPr>
            <a:r>
              <a:rPr lang="en-US" altLang="en-US" sz="2400" dirty="0">
                <a:solidFill>
                  <a:schemeClr val="bg1"/>
                </a:solidFill>
                <a:latin typeface="Arial" pitchFamily="34" charset="0"/>
              </a:rPr>
              <a:t> make that will result in </a:t>
            </a:r>
          </a:p>
          <a:p>
            <a:pPr algn="ctr" fontAlgn="auto">
              <a:spcBef>
                <a:spcPct val="0"/>
              </a:spcBef>
              <a:spcAft>
                <a:spcPts val="0"/>
              </a:spcAft>
              <a:buFontTx/>
              <a:buNone/>
              <a:defRPr/>
            </a:pPr>
            <a:r>
              <a:rPr lang="en-US" altLang="en-US" sz="2400" dirty="0">
                <a:solidFill>
                  <a:schemeClr val="bg1"/>
                </a:solidFill>
                <a:latin typeface="Arial" pitchFamily="34" charset="0"/>
              </a:rPr>
              <a:t>an improvement?</a:t>
            </a:r>
          </a:p>
          <a:p>
            <a:pPr algn="ctr" fontAlgn="auto">
              <a:spcBef>
                <a:spcPct val="0"/>
              </a:spcBef>
              <a:spcAft>
                <a:spcPts val="0"/>
              </a:spcAft>
              <a:buFontTx/>
              <a:buNone/>
              <a:defRPr/>
            </a:pPr>
            <a:r>
              <a:rPr lang="en-US" altLang="en-US" sz="2400" b="1" dirty="0">
                <a:solidFill>
                  <a:schemeClr val="bg1"/>
                </a:solidFill>
                <a:latin typeface="Arial" pitchFamily="34" charset="0"/>
              </a:rPr>
              <a:t>(IDEAS)</a:t>
            </a:r>
          </a:p>
        </p:txBody>
      </p:sp>
      <p:sp>
        <p:nvSpPr>
          <p:cNvPr id="24581" name="AutoShape 6"/>
          <p:cNvSpPr>
            <a:spLocks noChangeArrowheads="1"/>
          </p:cNvSpPr>
          <p:nvPr/>
        </p:nvSpPr>
        <p:spPr bwMode="auto">
          <a:xfrm rot="16200000" flipH="1">
            <a:off x="2400300" y="2095500"/>
            <a:ext cx="609600" cy="685800"/>
          </a:xfrm>
          <a:prstGeom prst="rightArrow">
            <a:avLst>
              <a:gd name="adj1" fmla="val 50000"/>
              <a:gd name="adj2" fmla="val 25037"/>
            </a:avLst>
          </a:prstGeom>
          <a:solidFill>
            <a:schemeClr val="tx2"/>
          </a:solidFill>
          <a:ln w="25400">
            <a:solidFill>
              <a:schemeClr val="tx1"/>
            </a:solidFill>
            <a:miter lim="800000"/>
            <a:headEnd/>
            <a:tailEnd/>
          </a:ln>
        </p:spPr>
        <p:txBody>
          <a:bodyPr wrap="none" anchor="ctr"/>
          <a:lstStyle/>
          <a:p>
            <a:endParaRPr lang="en-US" altLang="en-US" dirty="0">
              <a:latin typeface="Calibri" pitchFamily="34" charset="0"/>
              <a:cs typeface="Arial" charset="0"/>
            </a:endParaRPr>
          </a:p>
        </p:txBody>
      </p:sp>
      <p:sp>
        <p:nvSpPr>
          <p:cNvPr id="24582" name="AutoShape 7"/>
          <p:cNvSpPr>
            <a:spLocks noChangeArrowheads="1"/>
          </p:cNvSpPr>
          <p:nvPr/>
        </p:nvSpPr>
        <p:spPr bwMode="auto">
          <a:xfrm rot="16200000" flipH="1">
            <a:off x="2327275" y="3692525"/>
            <a:ext cx="609600" cy="844550"/>
          </a:xfrm>
          <a:prstGeom prst="rightArrow">
            <a:avLst>
              <a:gd name="adj1" fmla="val 50000"/>
              <a:gd name="adj2" fmla="val 25037"/>
            </a:avLst>
          </a:prstGeom>
          <a:solidFill>
            <a:schemeClr val="tx2"/>
          </a:solidFill>
          <a:ln w="12700">
            <a:solidFill>
              <a:schemeClr val="tx1"/>
            </a:solidFill>
            <a:miter lim="800000"/>
            <a:headEnd/>
            <a:tailEnd/>
          </a:ln>
        </p:spPr>
        <p:txBody>
          <a:bodyPr wrap="none" anchor="ctr"/>
          <a:lstStyle/>
          <a:p>
            <a:endParaRPr lang="en-US" altLang="en-US" dirty="0">
              <a:latin typeface="Calibri" pitchFamily="34" charset="0"/>
              <a:cs typeface="Arial" charset="0"/>
            </a:endParaRPr>
          </a:p>
        </p:txBody>
      </p:sp>
      <p:grpSp>
        <p:nvGrpSpPr>
          <p:cNvPr id="24583" name="Group 8"/>
          <p:cNvGrpSpPr>
            <a:grpSpLocks/>
          </p:cNvGrpSpPr>
          <p:nvPr/>
        </p:nvGrpSpPr>
        <p:grpSpPr bwMode="auto">
          <a:xfrm>
            <a:off x="5562600" y="2133600"/>
            <a:ext cx="3186113" cy="2905125"/>
            <a:chOff x="1780" y="2245"/>
            <a:chExt cx="2008" cy="1941"/>
          </a:xfrm>
        </p:grpSpPr>
        <p:sp>
          <p:nvSpPr>
            <p:cNvPr id="24587" name="Oval 9"/>
            <p:cNvSpPr>
              <a:spLocks noChangeArrowheads="1"/>
            </p:cNvSpPr>
            <p:nvPr/>
          </p:nvSpPr>
          <p:spPr bwMode="auto">
            <a:xfrm>
              <a:off x="1881" y="2331"/>
              <a:ext cx="1802" cy="1777"/>
            </a:xfrm>
            <a:prstGeom prst="ellipse">
              <a:avLst/>
            </a:prstGeom>
            <a:solidFill>
              <a:schemeClr val="bg1"/>
            </a:solidFill>
            <a:ln w="25400">
              <a:solidFill>
                <a:schemeClr val="tx1"/>
              </a:solidFill>
              <a:round/>
              <a:headEnd/>
              <a:tailEnd/>
            </a:ln>
          </p:spPr>
          <p:txBody>
            <a:bodyPr wrap="none" anchor="ctr"/>
            <a:lstStyle/>
            <a:p>
              <a:endParaRPr lang="en-US" altLang="en-US" dirty="0">
                <a:latin typeface="Calibri" pitchFamily="34" charset="0"/>
                <a:cs typeface="Arial" charset="0"/>
              </a:endParaRPr>
            </a:p>
          </p:txBody>
        </p:sp>
        <p:sp>
          <p:nvSpPr>
            <p:cNvPr id="24588" name="Line 10"/>
            <p:cNvSpPr>
              <a:spLocks noChangeShapeType="1"/>
            </p:cNvSpPr>
            <p:nvPr/>
          </p:nvSpPr>
          <p:spPr bwMode="auto">
            <a:xfrm>
              <a:off x="2798" y="2329"/>
              <a:ext cx="0" cy="1781"/>
            </a:xfrm>
            <a:prstGeom prst="line">
              <a:avLst/>
            </a:prstGeom>
            <a:noFill/>
            <a:ln w="25400">
              <a:solidFill>
                <a:schemeClr val="tx1"/>
              </a:solidFill>
              <a:round/>
              <a:headEnd type="none" w="sm" len="sm"/>
              <a:tailEnd type="none" w="sm" len="sm"/>
            </a:ln>
          </p:spPr>
          <p:txBody>
            <a:bodyPr wrap="none" anchor="ctr"/>
            <a:lstStyle/>
            <a:p>
              <a:endParaRPr lang="en-US" dirty="0"/>
            </a:p>
          </p:txBody>
        </p:sp>
        <p:sp>
          <p:nvSpPr>
            <p:cNvPr id="24589" name="Rectangle 11"/>
            <p:cNvSpPr>
              <a:spLocks noChangeArrowheads="1"/>
            </p:cNvSpPr>
            <p:nvPr/>
          </p:nvSpPr>
          <p:spPr bwMode="auto">
            <a:xfrm>
              <a:off x="2183" y="2711"/>
              <a:ext cx="404" cy="297"/>
            </a:xfrm>
            <a:prstGeom prst="rect">
              <a:avLst/>
            </a:prstGeom>
            <a:noFill/>
            <a:ln w="9525">
              <a:noFill/>
              <a:miter lim="800000"/>
              <a:headEnd/>
              <a:tailEnd/>
            </a:ln>
          </p:spPr>
          <p:txBody>
            <a:bodyPr wrap="none" lIns="65088" tIns="31750" rIns="65088" bIns="31750">
              <a:spAutoFit/>
            </a:bodyPr>
            <a:lstStyle/>
            <a:p>
              <a:pPr defTabSz="447675" eaLnBrk="0" hangingPunct="0"/>
              <a:r>
                <a:rPr lang="en-US" altLang="en-US" sz="2500" b="1" dirty="0">
                  <a:latin typeface="Calibri" pitchFamily="34" charset="0"/>
                  <a:cs typeface="Arial" charset="0"/>
                </a:rPr>
                <a:t>Act</a:t>
              </a:r>
            </a:p>
          </p:txBody>
        </p:sp>
        <p:sp>
          <p:nvSpPr>
            <p:cNvPr id="24590" name="Rectangle 12"/>
            <p:cNvSpPr>
              <a:spLocks noChangeArrowheads="1"/>
            </p:cNvSpPr>
            <p:nvPr/>
          </p:nvSpPr>
          <p:spPr bwMode="auto">
            <a:xfrm>
              <a:off x="2918" y="2711"/>
              <a:ext cx="504" cy="297"/>
            </a:xfrm>
            <a:prstGeom prst="rect">
              <a:avLst/>
            </a:prstGeom>
            <a:noFill/>
            <a:ln w="9525">
              <a:noFill/>
              <a:miter lim="800000"/>
              <a:headEnd/>
              <a:tailEnd/>
            </a:ln>
          </p:spPr>
          <p:txBody>
            <a:bodyPr wrap="none" lIns="65088" tIns="31750" rIns="65088" bIns="31750">
              <a:spAutoFit/>
            </a:bodyPr>
            <a:lstStyle/>
            <a:p>
              <a:pPr defTabSz="447675" eaLnBrk="0" hangingPunct="0"/>
              <a:r>
                <a:rPr lang="en-US" altLang="en-US" sz="2500" b="1" dirty="0">
                  <a:latin typeface="Calibri" pitchFamily="34" charset="0"/>
                  <a:cs typeface="Arial" charset="0"/>
                </a:rPr>
                <a:t>Plan</a:t>
              </a:r>
            </a:p>
          </p:txBody>
        </p:sp>
        <p:sp>
          <p:nvSpPr>
            <p:cNvPr id="24591" name="Rectangle 13"/>
            <p:cNvSpPr>
              <a:spLocks noChangeArrowheads="1"/>
            </p:cNvSpPr>
            <p:nvPr/>
          </p:nvSpPr>
          <p:spPr bwMode="auto">
            <a:xfrm>
              <a:off x="2083" y="3378"/>
              <a:ext cx="637" cy="297"/>
            </a:xfrm>
            <a:prstGeom prst="rect">
              <a:avLst/>
            </a:prstGeom>
            <a:noFill/>
            <a:ln w="9525">
              <a:noFill/>
              <a:miter lim="800000"/>
              <a:headEnd/>
              <a:tailEnd/>
            </a:ln>
          </p:spPr>
          <p:txBody>
            <a:bodyPr wrap="none" lIns="65088" tIns="31750" rIns="65088" bIns="31750">
              <a:spAutoFit/>
            </a:bodyPr>
            <a:lstStyle/>
            <a:p>
              <a:pPr defTabSz="447675" eaLnBrk="0" hangingPunct="0"/>
              <a:r>
                <a:rPr lang="en-US" altLang="en-US" sz="2500" b="1" dirty="0">
                  <a:latin typeface="Calibri" pitchFamily="34" charset="0"/>
                  <a:cs typeface="Arial" charset="0"/>
                </a:rPr>
                <a:t>Study</a:t>
              </a:r>
            </a:p>
          </p:txBody>
        </p:sp>
        <p:sp>
          <p:nvSpPr>
            <p:cNvPr id="24592" name="Rectangle 14"/>
            <p:cNvSpPr>
              <a:spLocks noChangeArrowheads="1"/>
            </p:cNvSpPr>
            <p:nvPr/>
          </p:nvSpPr>
          <p:spPr bwMode="auto">
            <a:xfrm>
              <a:off x="2986" y="3378"/>
              <a:ext cx="348" cy="297"/>
            </a:xfrm>
            <a:prstGeom prst="rect">
              <a:avLst/>
            </a:prstGeom>
            <a:noFill/>
            <a:ln w="9525">
              <a:noFill/>
              <a:miter lim="800000"/>
              <a:headEnd/>
              <a:tailEnd/>
            </a:ln>
          </p:spPr>
          <p:txBody>
            <a:bodyPr wrap="none" lIns="65088" tIns="31750" rIns="65088" bIns="31750">
              <a:spAutoFit/>
            </a:bodyPr>
            <a:lstStyle/>
            <a:p>
              <a:pPr defTabSz="447675" eaLnBrk="0" hangingPunct="0"/>
              <a:r>
                <a:rPr lang="en-US" altLang="en-US" sz="2500" b="1" dirty="0">
                  <a:latin typeface="Calibri" pitchFamily="34" charset="0"/>
                  <a:cs typeface="Arial" charset="0"/>
                </a:rPr>
                <a:t>Do</a:t>
              </a:r>
            </a:p>
          </p:txBody>
        </p:sp>
        <p:sp>
          <p:nvSpPr>
            <p:cNvPr id="24593" name="Line 15"/>
            <p:cNvSpPr>
              <a:spLocks noChangeShapeType="1"/>
            </p:cNvSpPr>
            <p:nvPr/>
          </p:nvSpPr>
          <p:spPr bwMode="auto">
            <a:xfrm>
              <a:off x="1867" y="3234"/>
              <a:ext cx="1890" cy="0"/>
            </a:xfrm>
            <a:prstGeom prst="line">
              <a:avLst/>
            </a:prstGeom>
            <a:noFill/>
            <a:ln w="25400">
              <a:solidFill>
                <a:schemeClr val="tx1"/>
              </a:solidFill>
              <a:round/>
              <a:headEnd type="none" w="sm" len="sm"/>
              <a:tailEnd type="none" w="sm" len="sm"/>
            </a:ln>
          </p:spPr>
          <p:txBody>
            <a:bodyPr wrap="none" anchor="ctr"/>
            <a:lstStyle/>
            <a:p>
              <a:endParaRPr lang="en-US" dirty="0"/>
            </a:p>
          </p:txBody>
        </p:sp>
        <p:sp>
          <p:nvSpPr>
            <p:cNvPr id="2" name="AutoShape 16"/>
            <p:cNvSpPr>
              <a:spLocks noChangeArrowheads="1"/>
            </p:cNvSpPr>
            <p:nvPr/>
          </p:nvSpPr>
          <p:spPr bwMode="auto">
            <a:xfrm>
              <a:off x="2668" y="2245"/>
              <a:ext cx="244" cy="162"/>
            </a:xfrm>
            <a:prstGeom prst="rightArrow">
              <a:avLst>
                <a:gd name="adj1" fmla="val 50000"/>
                <a:gd name="adj2" fmla="val 85810"/>
              </a:avLst>
            </a:prstGeom>
            <a:solidFill>
              <a:schemeClr val="accent1"/>
            </a:solidFill>
            <a:ln w="12700">
              <a:solidFill>
                <a:schemeClr val="tx1"/>
              </a:solidFill>
              <a:miter lim="800000"/>
              <a:headEnd/>
              <a:tailEnd/>
            </a:ln>
            <a:effectLst>
              <a:outerShdw dist="107763" dir="2700000" algn="ctr" rotWithShape="0">
                <a:schemeClr val="bg2"/>
              </a:outerShdw>
            </a:effectLst>
          </p:spPr>
          <p:txBody>
            <a:bodyPr wrap="none" anchor="ctr"/>
            <a:lstStyle/>
            <a:p>
              <a:pPr fontAlgn="auto">
                <a:spcBef>
                  <a:spcPts val="0"/>
                </a:spcBef>
                <a:spcAft>
                  <a:spcPts val="0"/>
                </a:spcAft>
                <a:defRPr/>
              </a:pPr>
              <a:endParaRPr lang="en-US" dirty="0">
                <a:latin typeface="+mn-lt"/>
                <a:cs typeface="Arial" charset="0"/>
              </a:endParaRPr>
            </a:p>
          </p:txBody>
        </p:sp>
        <p:sp>
          <p:nvSpPr>
            <p:cNvPr id="3" name="AutoShape 17"/>
            <p:cNvSpPr>
              <a:spLocks noChangeArrowheads="1"/>
            </p:cNvSpPr>
            <p:nvPr/>
          </p:nvSpPr>
          <p:spPr bwMode="auto">
            <a:xfrm>
              <a:off x="2645" y="4024"/>
              <a:ext cx="244" cy="162"/>
            </a:xfrm>
            <a:prstGeom prst="leftArrow">
              <a:avLst>
                <a:gd name="adj1" fmla="val 50000"/>
                <a:gd name="adj2" fmla="val 85795"/>
              </a:avLst>
            </a:prstGeom>
            <a:solidFill>
              <a:schemeClr val="accent1"/>
            </a:solidFill>
            <a:ln w="12700">
              <a:solidFill>
                <a:schemeClr val="tx1"/>
              </a:solidFill>
              <a:miter lim="800000"/>
              <a:headEnd/>
              <a:tailEnd/>
            </a:ln>
            <a:effectLst>
              <a:outerShdw dist="107763" dir="2700000" algn="ctr" rotWithShape="0">
                <a:schemeClr val="bg2"/>
              </a:outerShdw>
            </a:effectLst>
          </p:spPr>
          <p:txBody>
            <a:bodyPr wrap="none" anchor="ctr"/>
            <a:lstStyle/>
            <a:p>
              <a:pPr fontAlgn="auto">
                <a:spcBef>
                  <a:spcPts val="0"/>
                </a:spcBef>
                <a:spcAft>
                  <a:spcPts val="0"/>
                </a:spcAft>
                <a:defRPr/>
              </a:pPr>
              <a:endParaRPr lang="en-US" dirty="0">
                <a:latin typeface="+mn-lt"/>
                <a:cs typeface="Arial" charset="0"/>
              </a:endParaRPr>
            </a:p>
          </p:txBody>
        </p:sp>
        <p:sp>
          <p:nvSpPr>
            <p:cNvPr id="19474" name="AutoShape 18"/>
            <p:cNvSpPr>
              <a:spLocks noChangeArrowheads="1"/>
            </p:cNvSpPr>
            <p:nvPr/>
          </p:nvSpPr>
          <p:spPr bwMode="auto">
            <a:xfrm>
              <a:off x="3606" y="3106"/>
              <a:ext cx="182" cy="248"/>
            </a:xfrm>
            <a:prstGeom prst="downArrow">
              <a:avLst>
                <a:gd name="adj1" fmla="val 50000"/>
                <a:gd name="adj2" fmla="val 68138"/>
              </a:avLst>
            </a:prstGeom>
            <a:solidFill>
              <a:schemeClr val="accent1"/>
            </a:solidFill>
            <a:ln w="12700">
              <a:solidFill>
                <a:schemeClr val="tx1"/>
              </a:solidFill>
              <a:miter lim="800000"/>
              <a:headEnd/>
              <a:tailEnd/>
            </a:ln>
            <a:effectLst>
              <a:outerShdw dist="107763" dir="2700000" algn="ctr" rotWithShape="0">
                <a:schemeClr val="bg2"/>
              </a:outerShdw>
            </a:effectLst>
          </p:spPr>
          <p:txBody>
            <a:bodyPr wrap="none" anchor="ctr"/>
            <a:lstStyle/>
            <a:p>
              <a:pPr fontAlgn="auto">
                <a:spcBef>
                  <a:spcPts val="0"/>
                </a:spcBef>
                <a:spcAft>
                  <a:spcPts val="0"/>
                </a:spcAft>
                <a:defRPr/>
              </a:pPr>
              <a:endParaRPr lang="en-US" dirty="0">
                <a:latin typeface="+mn-lt"/>
                <a:cs typeface="Arial" charset="0"/>
              </a:endParaRPr>
            </a:p>
          </p:txBody>
        </p:sp>
        <p:sp>
          <p:nvSpPr>
            <p:cNvPr id="19475" name="AutoShape 19"/>
            <p:cNvSpPr>
              <a:spLocks noChangeArrowheads="1"/>
            </p:cNvSpPr>
            <p:nvPr/>
          </p:nvSpPr>
          <p:spPr bwMode="auto">
            <a:xfrm>
              <a:off x="1780" y="3106"/>
              <a:ext cx="182" cy="248"/>
            </a:xfrm>
            <a:prstGeom prst="upArrow">
              <a:avLst>
                <a:gd name="adj1" fmla="val 50000"/>
                <a:gd name="adj2" fmla="val 68126"/>
              </a:avLst>
            </a:prstGeom>
            <a:solidFill>
              <a:schemeClr val="accent1"/>
            </a:solidFill>
            <a:ln w="12700">
              <a:solidFill>
                <a:schemeClr val="tx1"/>
              </a:solidFill>
              <a:miter lim="800000"/>
              <a:headEnd/>
              <a:tailEnd/>
            </a:ln>
            <a:effectLst>
              <a:outerShdw dist="107763" dir="2700000" algn="ctr" rotWithShape="0">
                <a:schemeClr val="bg2"/>
              </a:outerShdw>
            </a:effectLst>
          </p:spPr>
          <p:txBody>
            <a:bodyPr wrap="none" anchor="ctr"/>
            <a:lstStyle/>
            <a:p>
              <a:pPr fontAlgn="auto">
                <a:spcBef>
                  <a:spcPts val="0"/>
                </a:spcBef>
                <a:spcAft>
                  <a:spcPts val="0"/>
                </a:spcAft>
                <a:defRPr/>
              </a:pPr>
              <a:endParaRPr lang="en-US" dirty="0">
                <a:latin typeface="+mn-lt"/>
                <a:cs typeface="Arial" charset="0"/>
              </a:endParaRPr>
            </a:p>
          </p:txBody>
        </p:sp>
      </p:grpSp>
      <p:cxnSp>
        <p:nvCxnSpPr>
          <p:cNvPr id="24584" name="AutoShape 19"/>
          <p:cNvCxnSpPr>
            <a:cxnSpLocks noChangeShapeType="1"/>
          </p:cNvCxnSpPr>
          <p:nvPr/>
        </p:nvCxnSpPr>
        <p:spPr bwMode="auto">
          <a:xfrm flipV="1">
            <a:off x="4572000" y="4419602"/>
            <a:ext cx="1471374" cy="761998"/>
          </a:xfrm>
          <a:prstGeom prst="curvedConnector3">
            <a:avLst>
              <a:gd name="adj1" fmla="val 50000"/>
            </a:avLst>
          </a:prstGeom>
          <a:noFill/>
          <a:ln w="57150">
            <a:solidFill>
              <a:schemeClr val="tx2"/>
            </a:solidFill>
            <a:round/>
            <a:headEnd/>
            <a:tailEnd type="triangle" w="med" len="med"/>
          </a:ln>
        </p:spPr>
      </p:cxnSp>
      <p:sp>
        <p:nvSpPr>
          <p:cNvPr id="24585" name="Rectangle 9"/>
          <p:cNvSpPr>
            <a:spLocks noGrp="1" noChangeArrowheads="1"/>
          </p:cNvSpPr>
          <p:nvPr/>
        </p:nvSpPr>
        <p:spPr bwMode="auto">
          <a:xfrm>
            <a:off x="5715000" y="5334000"/>
            <a:ext cx="2846388" cy="685800"/>
          </a:xfrm>
          <a:prstGeom prst="rect">
            <a:avLst/>
          </a:prstGeom>
          <a:noFill/>
          <a:ln w="9525">
            <a:noFill/>
            <a:miter lim="800000"/>
            <a:headEnd/>
            <a:tailEnd/>
          </a:ln>
        </p:spPr>
        <p:txBody>
          <a:bodyPr lIns="90488" tIns="44450" rIns="90488" bIns="44450" anchor="ctr"/>
          <a:lstStyle/>
          <a:p>
            <a:pPr algn="ctr" eaLnBrk="0" hangingPunct="0"/>
            <a:r>
              <a:rPr lang="en-US" altLang="en-US" sz="1600" b="1" i="1" dirty="0">
                <a:solidFill>
                  <a:srgbClr val="008080"/>
                </a:solidFill>
                <a:cs typeface="Arial" charset="0"/>
              </a:rPr>
              <a:t>Test Ideas &amp; Changes with Cycles for Learning and Improvement</a:t>
            </a:r>
          </a:p>
        </p:txBody>
      </p:sp>
      <p:sp>
        <p:nvSpPr>
          <p:cNvPr id="4" name="Slide Number Placeholder 3"/>
          <p:cNvSpPr>
            <a:spLocks noGrp="1"/>
          </p:cNvSpPr>
          <p:nvPr>
            <p:ph type="sldNum" sz="quarter" idx="12"/>
          </p:nvPr>
        </p:nvSpPr>
        <p:spPr/>
        <p:txBody>
          <a:bodyPr/>
          <a:lstStyle/>
          <a:p>
            <a:pPr>
              <a:defRPr/>
            </a:pPr>
            <a:fld id="{200ADB1F-C330-47BD-9421-3FF05A0702CA}" type="slidenum">
              <a:rPr lang="en-US" smtClean="0"/>
              <a:pPr>
                <a:defRPr/>
              </a:pPr>
              <a:t>7</a:t>
            </a:fld>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5" name="Rectangle 4"/>
          <p:cNvSpPr>
            <a:spLocks noGrp="1"/>
          </p:cNvSpPr>
          <p:nvPr>
            <p:ph type="title" idx="4294967295"/>
          </p:nvPr>
        </p:nvSpPr>
        <p:spPr>
          <a:xfrm>
            <a:off x="1682166" y="228600"/>
            <a:ext cx="5404434" cy="914400"/>
          </a:xfrm>
        </p:spPr>
        <p:txBody>
          <a:bodyPr lIns="90488" tIns="44450" rIns="90488" bIns="44450">
            <a:noAutofit/>
          </a:bodyPr>
          <a:lstStyle/>
          <a:p>
            <a:pPr fontAlgn="auto">
              <a:spcAft>
                <a:spcPts val="0"/>
              </a:spcAft>
              <a:defRPr/>
            </a:pPr>
            <a:r>
              <a:rPr lang="en-US" dirty="0">
                <a:solidFill>
                  <a:srgbClr val="002060"/>
                </a:solidFill>
                <a:effectLst/>
              </a:rPr>
              <a:t>Tests of Change</a:t>
            </a:r>
          </a:p>
        </p:txBody>
      </p:sp>
      <p:sp>
        <p:nvSpPr>
          <p:cNvPr id="24" name="Slide Number Placeholder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6ADF483A-9CFB-4EB9-BB44-44AAE86AD226}" type="slidenum">
              <a:rPr lang="en-US" sz="1200">
                <a:solidFill>
                  <a:schemeClr val="tx1">
                    <a:tint val="75000"/>
                  </a:schemeClr>
                </a:solidFill>
                <a:cs typeface="Arial" charset="0"/>
              </a:rPr>
              <a:pPr algn="r" fontAlgn="auto">
                <a:spcBef>
                  <a:spcPts val="0"/>
                </a:spcBef>
                <a:spcAft>
                  <a:spcPts val="0"/>
                </a:spcAft>
                <a:defRPr/>
              </a:pPr>
              <a:t>8</a:t>
            </a:fld>
            <a:endParaRPr lang="en-US" sz="1200" dirty="0">
              <a:solidFill>
                <a:schemeClr val="tx1">
                  <a:tint val="75000"/>
                </a:schemeClr>
              </a:solidFill>
              <a:cs typeface="Arial" charset="0"/>
            </a:endParaRPr>
          </a:p>
        </p:txBody>
      </p:sp>
      <p:sp>
        <p:nvSpPr>
          <p:cNvPr id="26627" name="Rectangle 2"/>
          <p:cNvSpPr>
            <a:spLocks noChangeArrowheads="1"/>
          </p:cNvSpPr>
          <p:nvPr/>
        </p:nvSpPr>
        <p:spPr bwMode="auto">
          <a:xfrm>
            <a:off x="1173163" y="6265863"/>
            <a:ext cx="1905000" cy="457200"/>
          </a:xfrm>
          <a:prstGeom prst="rect">
            <a:avLst/>
          </a:prstGeom>
          <a:noFill/>
          <a:ln w="9525">
            <a:noFill/>
            <a:miter lim="800000"/>
            <a:headEnd/>
            <a:tailEnd/>
          </a:ln>
        </p:spPr>
        <p:txBody>
          <a:bodyPr wrap="none" anchor="ctr"/>
          <a:lstStyle/>
          <a:p>
            <a:endParaRPr lang="en-US" altLang="en-US" dirty="0">
              <a:cs typeface="Arial" charset="0"/>
            </a:endParaRPr>
          </a:p>
        </p:txBody>
      </p:sp>
      <p:sp>
        <p:nvSpPr>
          <p:cNvPr id="26628" name="Rectangle 3"/>
          <p:cNvSpPr>
            <a:spLocks noChangeArrowheads="1"/>
          </p:cNvSpPr>
          <p:nvPr/>
        </p:nvSpPr>
        <p:spPr bwMode="auto">
          <a:xfrm>
            <a:off x="3581400" y="6248400"/>
            <a:ext cx="2895600" cy="457200"/>
          </a:xfrm>
          <a:prstGeom prst="rect">
            <a:avLst/>
          </a:prstGeom>
          <a:noFill/>
          <a:ln w="9525">
            <a:noFill/>
            <a:miter lim="800000"/>
            <a:headEnd/>
            <a:tailEnd/>
          </a:ln>
        </p:spPr>
        <p:txBody>
          <a:bodyPr wrap="none" anchor="ctr"/>
          <a:lstStyle/>
          <a:p>
            <a:endParaRPr lang="en-US" altLang="en-US" dirty="0">
              <a:cs typeface="Arial" charset="0"/>
            </a:endParaRPr>
          </a:p>
        </p:txBody>
      </p:sp>
      <p:sp>
        <p:nvSpPr>
          <p:cNvPr id="26629" name="Line 5"/>
          <p:cNvSpPr>
            <a:spLocks noChangeShapeType="1"/>
          </p:cNvSpPr>
          <p:nvPr/>
        </p:nvSpPr>
        <p:spPr bwMode="auto">
          <a:xfrm flipV="1">
            <a:off x="1447800" y="3352800"/>
            <a:ext cx="5334000" cy="2362200"/>
          </a:xfrm>
          <a:prstGeom prst="line">
            <a:avLst/>
          </a:prstGeom>
          <a:noFill/>
          <a:ln w="50800">
            <a:solidFill>
              <a:srgbClr val="0B4E8B"/>
            </a:solidFill>
            <a:round/>
            <a:headEnd/>
            <a:tailEnd type="triangle" w="med" len="med"/>
          </a:ln>
        </p:spPr>
        <p:txBody>
          <a:bodyPr wrap="none" anchor="ctr"/>
          <a:lstStyle/>
          <a:p>
            <a:endParaRPr lang="en-US" dirty="0"/>
          </a:p>
        </p:txBody>
      </p:sp>
      <p:grpSp>
        <p:nvGrpSpPr>
          <p:cNvPr id="15368" name="Group 6"/>
          <p:cNvGrpSpPr>
            <a:grpSpLocks/>
          </p:cNvGrpSpPr>
          <p:nvPr/>
        </p:nvGrpSpPr>
        <p:grpSpPr bwMode="auto">
          <a:xfrm>
            <a:off x="1828800" y="3886200"/>
            <a:ext cx="1295400" cy="1276350"/>
            <a:chOff x="2422" y="2491"/>
            <a:chExt cx="816" cy="804"/>
          </a:xfrm>
          <a:solidFill>
            <a:schemeClr val="accent1">
              <a:lumMod val="75000"/>
            </a:schemeClr>
          </a:solidFill>
        </p:grpSpPr>
        <p:sp>
          <p:nvSpPr>
            <p:cNvPr id="15383" name="Oval 7"/>
            <p:cNvSpPr>
              <a:spLocks noChangeArrowheads="1"/>
            </p:cNvSpPr>
            <p:nvPr/>
          </p:nvSpPr>
          <p:spPr bwMode="auto">
            <a:xfrm rot="1800000">
              <a:off x="2422" y="2491"/>
              <a:ext cx="816" cy="804"/>
            </a:xfrm>
            <a:prstGeom prst="ellipse">
              <a:avLst/>
            </a:prstGeom>
            <a:solidFill>
              <a:srgbClr val="00B0F0"/>
            </a:solidFill>
            <a:ln w="12700">
              <a:solidFill>
                <a:schemeClr val="tx1"/>
              </a:solidFill>
              <a:round/>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sz="2400" dirty="0">
                  <a:solidFill>
                    <a:schemeClr val="bg1"/>
                  </a:solidFill>
                  <a:latin typeface="Arial" pitchFamily="34" charset="0"/>
                </a:rPr>
                <a:t>P  D</a:t>
              </a:r>
            </a:p>
            <a:p>
              <a:pPr algn="ctr" fontAlgn="auto">
                <a:spcBef>
                  <a:spcPct val="0"/>
                </a:spcBef>
                <a:spcAft>
                  <a:spcPts val="0"/>
                </a:spcAft>
                <a:buFontTx/>
                <a:buNone/>
                <a:defRPr/>
              </a:pPr>
              <a:r>
                <a:rPr lang="en-US" altLang="en-US" sz="2400" dirty="0">
                  <a:solidFill>
                    <a:schemeClr val="bg1"/>
                  </a:solidFill>
                  <a:latin typeface="Arial" pitchFamily="34" charset="0"/>
                </a:rPr>
                <a:t>S  A</a:t>
              </a:r>
            </a:p>
          </p:txBody>
        </p:sp>
        <p:sp>
          <p:nvSpPr>
            <p:cNvPr id="15384" name="Freeform 8"/>
            <p:cNvSpPr>
              <a:spLocks/>
            </p:cNvSpPr>
            <p:nvPr/>
          </p:nvSpPr>
          <p:spPr bwMode="auto">
            <a:xfrm>
              <a:off x="2627" y="2545"/>
              <a:ext cx="406" cy="696"/>
            </a:xfrm>
            <a:custGeom>
              <a:avLst/>
              <a:gdLst>
                <a:gd name="T0" fmla="*/ 405 w 406"/>
                <a:gd name="T1" fmla="*/ 0 h 696"/>
                <a:gd name="T2" fmla="*/ 0 w 406"/>
                <a:gd name="T3" fmla="*/ 695 h 696"/>
                <a:gd name="T4" fmla="*/ 0 60000 65536"/>
                <a:gd name="T5" fmla="*/ 0 60000 65536"/>
                <a:gd name="T6" fmla="*/ 0 w 406"/>
                <a:gd name="T7" fmla="*/ 0 h 696"/>
                <a:gd name="T8" fmla="*/ 406 w 406"/>
                <a:gd name="T9" fmla="*/ 696 h 696"/>
              </a:gdLst>
              <a:ahLst/>
              <a:cxnLst>
                <a:cxn ang="T4">
                  <a:pos x="T0" y="T1"/>
                </a:cxn>
                <a:cxn ang="T5">
                  <a:pos x="T2" y="T3"/>
                </a:cxn>
              </a:cxnLst>
              <a:rect l="T6" t="T7" r="T8" b="T9"/>
              <a:pathLst>
                <a:path w="406" h="696">
                  <a:moveTo>
                    <a:pt x="405" y="0"/>
                  </a:moveTo>
                  <a:lnTo>
                    <a:pt x="0" y="695"/>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solidFill>
                  <a:schemeClr val="bg1"/>
                </a:solidFill>
                <a:latin typeface="+mn-lt"/>
              </a:endParaRPr>
            </a:p>
          </p:txBody>
        </p:sp>
        <p:sp>
          <p:nvSpPr>
            <p:cNvPr id="15385" name="Freeform 9"/>
            <p:cNvSpPr>
              <a:spLocks/>
            </p:cNvSpPr>
            <p:nvPr/>
          </p:nvSpPr>
          <p:spPr bwMode="auto">
            <a:xfrm>
              <a:off x="2477" y="2687"/>
              <a:ext cx="706" cy="412"/>
            </a:xfrm>
            <a:custGeom>
              <a:avLst/>
              <a:gdLst>
                <a:gd name="T0" fmla="*/ 0 w 706"/>
                <a:gd name="T1" fmla="*/ 0 h 412"/>
                <a:gd name="T2" fmla="*/ 705 w 706"/>
                <a:gd name="T3" fmla="*/ 411 h 412"/>
                <a:gd name="T4" fmla="*/ 0 60000 65536"/>
                <a:gd name="T5" fmla="*/ 0 60000 65536"/>
                <a:gd name="T6" fmla="*/ 0 w 706"/>
                <a:gd name="T7" fmla="*/ 0 h 412"/>
                <a:gd name="T8" fmla="*/ 706 w 706"/>
                <a:gd name="T9" fmla="*/ 412 h 412"/>
              </a:gdLst>
              <a:ahLst/>
              <a:cxnLst>
                <a:cxn ang="T4">
                  <a:pos x="T0" y="T1"/>
                </a:cxn>
                <a:cxn ang="T5">
                  <a:pos x="T2" y="T3"/>
                </a:cxn>
              </a:cxnLst>
              <a:rect l="T6" t="T7" r="T8" b="T9"/>
              <a:pathLst>
                <a:path w="706" h="412">
                  <a:moveTo>
                    <a:pt x="0" y="0"/>
                  </a:moveTo>
                  <a:lnTo>
                    <a:pt x="705" y="411"/>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solidFill>
                  <a:schemeClr val="bg1"/>
                </a:solidFill>
                <a:latin typeface="+mn-lt"/>
              </a:endParaRPr>
            </a:p>
          </p:txBody>
        </p:sp>
      </p:grpSp>
      <p:sp>
        <p:nvSpPr>
          <p:cNvPr id="26631" name="Rectangle 10"/>
          <p:cNvSpPr>
            <a:spLocks noChangeArrowheads="1"/>
          </p:cNvSpPr>
          <p:nvPr/>
        </p:nvSpPr>
        <p:spPr bwMode="auto">
          <a:xfrm>
            <a:off x="304800" y="5486400"/>
            <a:ext cx="1371600" cy="576263"/>
          </a:xfrm>
          <a:prstGeom prst="rect">
            <a:avLst/>
          </a:prstGeom>
          <a:noFill/>
          <a:ln w="9525">
            <a:noFill/>
            <a:miter lim="800000"/>
            <a:headEnd/>
            <a:tailEnd/>
          </a:ln>
        </p:spPr>
        <p:txBody>
          <a:bodyPr lIns="90488" tIns="44450" rIns="90488" bIns="44450">
            <a:spAutoFit/>
          </a:bodyPr>
          <a:lstStyle/>
          <a:p>
            <a:pPr eaLnBrk="0" hangingPunct="0"/>
            <a:r>
              <a:rPr lang="en-US" altLang="en-US" sz="3200" b="1" dirty="0">
                <a:cs typeface="Arial" charset="0"/>
              </a:rPr>
              <a:t>Ideas</a:t>
            </a:r>
          </a:p>
        </p:txBody>
      </p:sp>
      <p:sp>
        <p:nvSpPr>
          <p:cNvPr id="26632" name="Rectangle 11"/>
          <p:cNvSpPr>
            <a:spLocks noChangeArrowheads="1"/>
          </p:cNvSpPr>
          <p:nvPr/>
        </p:nvSpPr>
        <p:spPr bwMode="auto">
          <a:xfrm>
            <a:off x="5867400" y="1223962"/>
            <a:ext cx="2638425" cy="1290638"/>
          </a:xfrm>
          <a:prstGeom prst="rect">
            <a:avLst/>
          </a:prstGeom>
          <a:noFill/>
          <a:ln w="9525">
            <a:noFill/>
            <a:miter lim="800000"/>
            <a:headEnd/>
            <a:tailEnd/>
          </a:ln>
        </p:spPr>
        <p:txBody>
          <a:bodyPr lIns="90488" tIns="44450" rIns="90488" bIns="44450">
            <a:spAutoFit/>
          </a:bodyPr>
          <a:lstStyle/>
          <a:p>
            <a:pPr algn="ctr" eaLnBrk="0" hangingPunct="0"/>
            <a:r>
              <a:rPr lang="en-US" altLang="en-US" sz="2600" b="1" dirty="0">
                <a:cs typeface="Arial" charset="0"/>
              </a:rPr>
              <a:t>Changes that result in</a:t>
            </a:r>
          </a:p>
          <a:p>
            <a:pPr algn="ctr" eaLnBrk="0" hangingPunct="0"/>
            <a:r>
              <a:rPr lang="en-US" altLang="en-US" sz="2600" b="1" dirty="0">
                <a:cs typeface="Arial" charset="0"/>
              </a:rPr>
              <a:t>improvement</a:t>
            </a:r>
          </a:p>
        </p:txBody>
      </p:sp>
      <p:grpSp>
        <p:nvGrpSpPr>
          <p:cNvPr id="15371" name="Group 12"/>
          <p:cNvGrpSpPr>
            <a:grpSpLocks/>
          </p:cNvGrpSpPr>
          <p:nvPr/>
        </p:nvGrpSpPr>
        <p:grpSpPr bwMode="auto">
          <a:xfrm rot="1998292">
            <a:off x="3429000" y="3200400"/>
            <a:ext cx="1295400" cy="1276350"/>
            <a:chOff x="2422" y="2491"/>
            <a:chExt cx="816" cy="804"/>
          </a:xfrm>
          <a:solidFill>
            <a:schemeClr val="accent1">
              <a:lumMod val="75000"/>
            </a:schemeClr>
          </a:solidFill>
        </p:grpSpPr>
        <p:sp>
          <p:nvSpPr>
            <p:cNvPr id="15380" name="Oval 13"/>
            <p:cNvSpPr>
              <a:spLocks noChangeArrowheads="1"/>
            </p:cNvSpPr>
            <p:nvPr/>
          </p:nvSpPr>
          <p:spPr bwMode="auto">
            <a:xfrm rot="1800000">
              <a:off x="2422" y="2491"/>
              <a:ext cx="816" cy="804"/>
            </a:xfrm>
            <a:prstGeom prst="ellipse">
              <a:avLst/>
            </a:prstGeom>
            <a:grpFill/>
            <a:ln w="12700">
              <a:solidFill>
                <a:schemeClr val="tx1"/>
              </a:solidFill>
              <a:round/>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sz="2400" dirty="0">
                  <a:solidFill>
                    <a:schemeClr val="bg1"/>
                  </a:solidFill>
                  <a:latin typeface="Arial" pitchFamily="34" charset="0"/>
                </a:rPr>
                <a:t>P  D</a:t>
              </a:r>
            </a:p>
            <a:p>
              <a:pPr algn="ctr" fontAlgn="auto">
                <a:spcBef>
                  <a:spcPct val="0"/>
                </a:spcBef>
                <a:spcAft>
                  <a:spcPts val="0"/>
                </a:spcAft>
                <a:buFontTx/>
                <a:buNone/>
                <a:defRPr/>
              </a:pPr>
              <a:r>
                <a:rPr lang="en-US" altLang="en-US" sz="2400" dirty="0">
                  <a:solidFill>
                    <a:schemeClr val="bg1"/>
                  </a:solidFill>
                  <a:latin typeface="Arial" pitchFamily="34" charset="0"/>
                </a:rPr>
                <a:t>S  A</a:t>
              </a:r>
            </a:p>
          </p:txBody>
        </p:sp>
        <p:sp>
          <p:nvSpPr>
            <p:cNvPr id="15381" name="Freeform 14"/>
            <p:cNvSpPr>
              <a:spLocks/>
            </p:cNvSpPr>
            <p:nvPr/>
          </p:nvSpPr>
          <p:spPr bwMode="auto">
            <a:xfrm>
              <a:off x="2627" y="2545"/>
              <a:ext cx="406" cy="696"/>
            </a:xfrm>
            <a:custGeom>
              <a:avLst/>
              <a:gdLst>
                <a:gd name="T0" fmla="*/ 405 w 406"/>
                <a:gd name="T1" fmla="*/ 0 h 696"/>
                <a:gd name="T2" fmla="*/ 0 w 406"/>
                <a:gd name="T3" fmla="*/ 695 h 696"/>
                <a:gd name="T4" fmla="*/ 0 60000 65536"/>
                <a:gd name="T5" fmla="*/ 0 60000 65536"/>
                <a:gd name="T6" fmla="*/ 0 w 406"/>
                <a:gd name="T7" fmla="*/ 0 h 696"/>
                <a:gd name="T8" fmla="*/ 406 w 406"/>
                <a:gd name="T9" fmla="*/ 696 h 696"/>
              </a:gdLst>
              <a:ahLst/>
              <a:cxnLst>
                <a:cxn ang="T4">
                  <a:pos x="T0" y="T1"/>
                </a:cxn>
                <a:cxn ang="T5">
                  <a:pos x="T2" y="T3"/>
                </a:cxn>
              </a:cxnLst>
              <a:rect l="T6" t="T7" r="T8" b="T9"/>
              <a:pathLst>
                <a:path w="406" h="696">
                  <a:moveTo>
                    <a:pt x="405" y="0"/>
                  </a:moveTo>
                  <a:lnTo>
                    <a:pt x="0" y="695"/>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solidFill>
                  <a:schemeClr val="bg1"/>
                </a:solidFill>
                <a:latin typeface="+mn-lt"/>
              </a:endParaRPr>
            </a:p>
          </p:txBody>
        </p:sp>
        <p:sp>
          <p:nvSpPr>
            <p:cNvPr id="15382" name="Freeform 15"/>
            <p:cNvSpPr>
              <a:spLocks/>
            </p:cNvSpPr>
            <p:nvPr/>
          </p:nvSpPr>
          <p:spPr bwMode="auto">
            <a:xfrm>
              <a:off x="2477" y="2687"/>
              <a:ext cx="706" cy="412"/>
            </a:xfrm>
            <a:custGeom>
              <a:avLst/>
              <a:gdLst>
                <a:gd name="T0" fmla="*/ 0 w 706"/>
                <a:gd name="T1" fmla="*/ 0 h 412"/>
                <a:gd name="T2" fmla="*/ 705 w 706"/>
                <a:gd name="T3" fmla="*/ 411 h 412"/>
                <a:gd name="T4" fmla="*/ 0 60000 65536"/>
                <a:gd name="T5" fmla="*/ 0 60000 65536"/>
                <a:gd name="T6" fmla="*/ 0 w 706"/>
                <a:gd name="T7" fmla="*/ 0 h 412"/>
                <a:gd name="T8" fmla="*/ 706 w 706"/>
                <a:gd name="T9" fmla="*/ 412 h 412"/>
              </a:gdLst>
              <a:ahLst/>
              <a:cxnLst>
                <a:cxn ang="T4">
                  <a:pos x="T0" y="T1"/>
                </a:cxn>
                <a:cxn ang="T5">
                  <a:pos x="T2" y="T3"/>
                </a:cxn>
              </a:cxnLst>
              <a:rect l="T6" t="T7" r="T8" b="T9"/>
              <a:pathLst>
                <a:path w="706" h="412">
                  <a:moveTo>
                    <a:pt x="0" y="0"/>
                  </a:moveTo>
                  <a:lnTo>
                    <a:pt x="705" y="411"/>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solidFill>
                  <a:schemeClr val="bg1"/>
                </a:solidFill>
                <a:latin typeface="+mn-lt"/>
              </a:endParaRPr>
            </a:p>
          </p:txBody>
        </p:sp>
      </p:grpSp>
      <p:grpSp>
        <p:nvGrpSpPr>
          <p:cNvPr id="15372" name="Group 16"/>
          <p:cNvGrpSpPr>
            <a:grpSpLocks/>
          </p:cNvGrpSpPr>
          <p:nvPr/>
        </p:nvGrpSpPr>
        <p:grpSpPr bwMode="auto">
          <a:xfrm rot="3510888">
            <a:off x="4943475" y="2524125"/>
            <a:ext cx="1295400" cy="1276350"/>
            <a:chOff x="2422" y="2491"/>
            <a:chExt cx="816" cy="804"/>
          </a:xfrm>
          <a:solidFill>
            <a:srgbClr val="FF0000"/>
          </a:solidFill>
        </p:grpSpPr>
        <p:sp>
          <p:nvSpPr>
            <p:cNvPr id="15377" name="Oval 17"/>
            <p:cNvSpPr>
              <a:spLocks noChangeArrowheads="1"/>
            </p:cNvSpPr>
            <p:nvPr/>
          </p:nvSpPr>
          <p:spPr bwMode="auto">
            <a:xfrm rot="1800000">
              <a:off x="2422" y="2491"/>
              <a:ext cx="816" cy="804"/>
            </a:xfrm>
            <a:prstGeom prst="ellipse">
              <a:avLst/>
            </a:prstGeom>
            <a:grpFill/>
            <a:ln w="12700">
              <a:solidFill>
                <a:schemeClr val="tx1"/>
              </a:solidFill>
              <a:round/>
              <a:headEnd/>
              <a:tailEnd/>
            </a:ln>
          </p:spPr>
          <p:txBody>
            <a:bodyPr wrap="none" lIns="90488" tIns="44450" rIns="90488" bIns="44450" anchor="ct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algn="ctr" fontAlgn="auto">
                <a:spcBef>
                  <a:spcPct val="0"/>
                </a:spcBef>
                <a:spcAft>
                  <a:spcPts val="0"/>
                </a:spcAft>
                <a:buFontTx/>
                <a:buNone/>
                <a:defRPr/>
              </a:pPr>
              <a:r>
                <a:rPr lang="en-US" altLang="en-US" sz="2400" dirty="0">
                  <a:solidFill>
                    <a:schemeClr val="bg1"/>
                  </a:solidFill>
                  <a:latin typeface="Arial" pitchFamily="34" charset="0"/>
                </a:rPr>
                <a:t>P</a:t>
              </a:r>
              <a:r>
                <a:rPr lang="en-US" altLang="en-US" sz="2400" dirty="0">
                  <a:latin typeface="Arial" pitchFamily="34" charset="0"/>
                </a:rPr>
                <a:t> </a:t>
              </a:r>
              <a:r>
                <a:rPr lang="en-US" altLang="en-US" sz="2400" dirty="0">
                  <a:solidFill>
                    <a:schemeClr val="bg1"/>
                  </a:solidFill>
                  <a:latin typeface="Arial" pitchFamily="34" charset="0"/>
                </a:rPr>
                <a:t> D</a:t>
              </a:r>
            </a:p>
            <a:p>
              <a:pPr algn="ctr" fontAlgn="auto">
                <a:spcBef>
                  <a:spcPct val="0"/>
                </a:spcBef>
                <a:spcAft>
                  <a:spcPts val="0"/>
                </a:spcAft>
                <a:buFontTx/>
                <a:buNone/>
                <a:defRPr/>
              </a:pPr>
              <a:r>
                <a:rPr lang="en-US" altLang="en-US" sz="2400" dirty="0">
                  <a:solidFill>
                    <a:schemeClr val="bg1"/>
                  </a:solidFill>
                  <a:latin typeface="Arial" pitchFamily="34" charset="0"/>
                </a:rPr>
                <a:t>S</a:t>
              </a:r>
              <a:r>
                <a:rPr lang="en-US" altLang="en-US" sz="2400" dirty="0">
                  <a:latin typeface="Arial" pitchFamily="34" charset="0"/>
                </a:rPr>
                <a:t> </a:t>
              </a:r>
              <a:r>
                <a:rPr lang="en-US" altLang="en-US" sz="2400" dirty="0">
                  <a:solidFill>
                    <a:schemeClr val="bg1"/>
                  </a:solidFill>
                  <a:latin typeface="Arial" pitchFamily="34" charset="0"/>
                </a:rPr>
                <a:t> A</a:t>
              </a:r>
            </a:p>
          </p:txBody>
        </p:sp>
        <p:sp>
          <p:nvSpPr>
            <p:cNvPr id="15378" name="Freeform 18"/>
            <p:cNvSpPr>
              <a:spLocks/>
            </p:cNvSpPr>
            <p:nvPr/>
          </p:nvSpPr>
          <p:spPr bwMode="auto">
            <a:xfrm>
              <a:off x="2627" y="2545"/>
              <a:ext cx="406" cy="696"/>
            </a:xfrm>
            <a:custGeom>
              <a:avLst/>
              <a:gdLst>
                <a:gd name="T0" fmla="*/ 405 w 406"/>
                <a:gd name="T1" fmla="*/ 0 h 696"/>
                <a:gd name="T2" fmla="*/ 0 w 406"/>
                <a:gd name="T3" fmla="*/ 695 h 696"/>
                <a:gd name="T4" fmla="*/ 0 60000 65536"/>
                <a:gd name="T5" fmla="*/ 0 60000 65536"/>
                <a:gd name="T6" fmla="*/ 0 w 406"/>
                <a:gd name="T7" fmla="*/ 0 h 696"/>
                <a:gd name="T8" fmla="*/ 406 w 406"/>
                <a:gd name="T9" fmla="*/ 696 h 696"/>
              </a:gdLst>
              <a:ahLst/>
              <a:cxnLst>
                <a:cxn ang="T4">
                  <a:pos x="T0" y="T1"/>
                </a:cxn>
                <a:cxn ang="T5">
                  <a:pos x="T2" y="T3"/>
                </a:cxn>
              </a:cxnLst>
              <a:rect l="T6" t="T7" r="T8" b="T9"/>
              <a:pathLst>
                <a:path w="406" h="696">
                  <a:moveTo>
                    <a:pt x="405" y="0"/>
                  </a:moveTo>
                  <a:lnTo>
                    <a:pt x="0" y="695"/>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latin typeface="+mn-lt"/>
              </a:endParaRPr>
            </a:p>
          </p:txBody>
        </p:sp>
        <p:sp>
          <p:nvSpPr>
            <p:cNvPr id="15379" name="Freeform 19"/>
            <p:cNvSpPr>
              <a:spLocks/>
            </p:cNvSpPr>
            <p:nvPr/>
          </p:nvSpPr>
          <p:spPr bwMode="auto">
            <a:xfrm>
              <a:off x="2477" y="2687"/>
              <a:ext cx="706" cy="412"/>
            </a:xfrm>
            <a:custGeom>
              <a:avLst/>
              <a:gdLst>
                <a:gd name="T0" fmla="*/ 0 w 706"/>
                <a:gd name="T1" fmla="*/ 0 h 412"/>
                <a:gd name="T2" fmla="*/ 705 w 706"/>
                <a:gd name="T3" fmla="*/ 411 h 412"/>
                <a:gd name="T4" fmla="*/ 0 60000 65536"/>
                <a:gd name="T5" fmla="*/ 0 60000 65536"/>
                <a:gd name="T6" fmla="*/ 0 w 706"/>
                <a:gd name="T7" fmla="*/ 0 h 412"/>
                <a:gd name="T8" fmla="*/ 706 w 706"/>
                <a:gd name="T9" fmla="*/ 412 h 412"/>
              </a:gdLst>
              <a:ahLst/>
              <a:cxnLst>
                <a:cxn ang="T4">
                  <a:pos x="T0" y="T1"/>
                </a:cxn>
                <a:cxn ang="T5">
                  <a:pos x="T2" y="T3"/>
                </a:cxn>
              </a:cxnLst>
              <a:rect l="T6" t="T7" r="T8" b="T9"/>
              <a:pathLst>
                <a:path w="706" h="412">
                  <a:moveTo>
                    <a:pt x="0" y="0"/>
                  </a:moveTo>
                  <a:lnTo>
                    <a:pt x="705" y="411"/>
                  </a:lnTo>
                </a:path>
              </a:pathLst>
            </a:custGeom>
            <a:grpFill/>
            <a:ln w="12700" cap="rnd">
              <a:solidFill>
                <a:schemeClr val="tx1"/>
              </a:solidFill>
              <a:round/>
              <a:headEnd/>
              <a:tailEnd/>
            </a:ln>
            <a:extLst/>
          </p:spPr>
          <p:txBody>
            <a:bodyPr/>
            <a:lstStyle/>
            <a:p>
              <a:pPr fontAlgn="auto">
                <a:spcBef>
                  <a:spcPts val="0"/>
                </a:spcBef>
                <a:spcAft>
                  <a:spcPts val="0"/>
                </a:spcAft>
                <a:defRPr/>
              </a:pPr>
              <a:endParaRPr lang="en-US" dirty="0">
                <a:latin typeface="+mn-lt"/>
              </a:endParaRPr>
            </a:p>
          </p:txBody>
        </p:sp>
      </p:grpSp>
      <p:sp>
        <p:nvSpPr>
          <p:cNvPr id="26635" name="Line 20"/>
          <p:cNvSpPr>
            <a:spLocks noChangeShapeType="1"/>
          </p:cNvSpPr>
          <p:nvPr/>
        </p:nvSpPr>
        <p:spPr bwMode="auto">
          <a:xfrm rot="304439" flipV="1">
            <a:off x="1905000" y="3124200"/>
            <a:ext cx="1023938" cy="612775"/>
          </a:xfrm>
          <a:prstGeom prst="line">
            <a:avLst/>
          </a:prstGeom>
          <a:noFill/>
          <a:ln w="57150">
            <a:solidFill>
              <a:schemeClr val="tx1"/>
            </a:solidFill>
            <a:round/>
            <a:headEnd type="none" w="sm" len="sm"/>
            <a:tailEnd type="stealth" w="med" len="lg"/>
          </a:ln>
        </p:spPr>
        <p:txBody>
          <a:bodyPr wrap="none" anchor="ctr"/>
          <a:lstStyle/>
          <a:p>
            <a:endParaRPr lang="en-US" dirty="0"/>
          </a:p>
        </p:txBody>
      </p:sp>
      <p:sp>
        <p:nvSpPr>
          <p:cNvPr id="26636" name="Rectangle 21"/>
          <p:cNvSpPr>
            <a:spLocks noChangeArrowheads="1"/>
          </p:cNvSpPr>
          <p:nvPr/>
        </p:nvSpPr>
        <p:spPr bwMode="auto">
          <a:xfrm rot="-1583650">
            <a:off x="1255713" y="2362200"/>
            <a:ext cx="3711575" cy="492125"/>
          </a:xfrm>
          <a:prstGeom prst="rect">
            <a:avLst/>
          </a:prstGeom>
          <a:noFill/>
          <a:ln w="9525">
            <a:noFill/>
            <a:miter lim="800000"/>
            <a:headEnd/>
            <a:tailEnd/>
          </a:ln>
        </p:spPr>
        <p:txBody>
          <a:bodyPr lIns="92075" tIns="46038" rIns="92075" bIns="46038">
            <a:spAutoFit/>
          </a:bodyPr>
          <a:lstStyle/>
          <a:p>
            <a:pPr eaLnBrk="0" hangingPunct="0">
              <a:spcBef>
                <a:spcPct val="50000"/>
              </a:spcBef>
            </a:pPr>
            <a:r>
              <a:rPr lang="en-US" altLang="en-US" sz="2600" b="1" dirty="0">
                <a:cs typeface="Arial" charset="0"/>
              </a:rPr>
              <a:t>Learning</a:t>
            </a:r>
          </a:p>
        </p:txBody>
      </p:sp>
      <p:sp>
        <p:nvSpPr>
          <p:cNvPr id="26637" name="Line 22"/>
          <p:cNvSpPr>
            <a:spLocks noChangeShapeType="1"/>
          </p:cNvSpPr>
          <p:nvPr/>
        </p:nvSpPr>
        <p:spPr bwMode="auto">
          <a:xfrm rot="183456" flipV="1">
            <a:off x="4343400" y="1905000"/>
            <a:ext cx="1089025" cy="646113"/>
          </a:xfrm>
          <a:prstGeom prst="line">
            <a:avLst/>
          </a:prstGeom>
          <a:noFill/>
          <a:ln w="57150">
            <a:solidFill>
              <a:schemeClr val="tx1"/>
            </a:solidFill>
            <a:round/>
            <a:headEnd type="none" w="sm" len="sm"/>
            <a:tailEnd type="stealth" w="med" len="lg"/>
          </a:ln>
        </p:spPr>
        <p:txBody>
          <a:bodyPr wrap="none" anchor="ctr"/>
          <a:lstStyle/>
          <a:p>
            <a:endParaRPr lang="en-US" dirty="0"/>
          </a:p>
        </p:txBody>
      </p:sp>
      <p:sp>
        <p:nvSpPr>
          <p:cNvPr id="26638" name="Rectangle 23"/>
          <p:cNvSpPr>
            <a:spLocks noChangeArrowheads="1"/>
          </p:cNvSpPr>
          <p:nvPr/>
        </p:nvSpPr>
        <p:spPr bwMode="auto">
          <a:xfrm rot="-1583650">
            <a:off x="3657600" y="1155700"/>
            <a:ext cx="3429000" cy="493713"/>
          </a:xfrm>
          <a:prstGeom prst="rect">
            <a:avLst/>
          </a:prstGeom>
          <a:noFill/>
          <a:ln w="9525">
            <a:noFill/>
            <a:miter lim="800000"/>
            <a:headEnd/>
            <a:tailEnd/>
          </a:ln>
        </p:spPr>
        <p:txBody>
          <a:bodyPr lIns="92075" tIns="46038" rIns="92075" bIns="46038">
            <a:spAutoFit/>
          </a:bodyPr>
          <a:lstStyle/>
          <a:p>
            <a:pPr eaLnBrk="0" hangingPunct="0">
              <a:spcBef>
                <a:spcPct val="50000"/>
              </a:spcBef>
            </a:pPr>
            <a:r>
              <a:rPr lang="en-US" altLang="en-US" sz="2600" b="1" dirty="0">
                <a:cs typeface="Arial" charset="0"/>
              </a:rPr>
              <a:t>Learning</a:t>
            </a:r>
          </a:p>
        </p:txBody>
      </p:sp>
      <p:sp>
        <p:nvSpPr>
          <p:cNvPr id="26640" name="TextBox 1"/>
          <p:cNvSpPr txBox="1">
            <a:spLocks noChangeArrowheads="1"/>
          </p:cNvSpPr>
          <p:nvPr/>
        </p:nvSpPr>
        <p:spPr bwMode="auto">
          <a:xfrm>
            <a:off x="3713163" y="5413375"/>
            <a:ext cx="4654550" cy="954088"/>
          </a:xfrm>
          <a:prstGeom prst="rect">
            <a:avLst/>
          </a:prstGeom>
          <a:noFill/>
          <a:ln w="9525">
            <a:noFill/>
            <a:miter lim="800000"/>
            <a:headEnd/>
            <a:tailEnd/>
          </a:ln>
        </p:spPr>
        <p:txBody>
          <a:bodyPr>
            <a:spAutoFit/>
          </a:bodyPr>
          <a:lstStyle/>
          <a:p>
            <a:pPr algn="ctr"/>
            <a:r>
              <a:rPr lang="en-US" sz="2800" b="1" i="1" dirty="0">
                <a:latin typeface="+mj-lt"/>
              </a:rPr>
              <a:t>PM work requires ongoing monitoring and change </a:t>
            </a:r>
          </a:p>
        </p:txBody>
      </p:sp>
      <p:sp>
        <p:nvSpPr>
          <p:cNvPr id="2" name="Slide Number Placeholder 1"/>
          <p:cNvSpPr>
            <a:spLocks noGrp="1"/>
          </p:cNvSpPr>
          <p:nvPr>
            <p:ph type="sldNum" sz="quarter" idx="12"/>
          </p:nvPr>
        </p:nvSpPr>
        <p:spPr/>
        <p:txBody>
          <a:bodyPr/>
          <a:lstStyle/>
          <a:p>
            <a:pPr>
              <a:defRPr/>
            </a:pPr>
            <a:fld id="{200ADB1F-C330-47BD-9421-3FF05A0702CA}" type="slidenum">
              <a:rPr lang="en-US" smtClean="0"/>
              <a:pPr>
                <a:defRPr/>
              </a:pPr>
              <a:t>8</a:t>
            </a:fld>
            <a:endParaRPr lang="en-US" dirty="0"/>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noAutofit/>
          </a:bodyPr>
          <a:lstStyle/>
          <a:p>
            <a:pPr fontAlgn="auto">
              <a:spcAft>
                <a:spcPts val="0"/>
              </a:spcAft>
              <a:defRPr/>
            </a:pPr>
            <a:r>
              <a:rPr lang="en-US" sz="4000" dirty="0"/>
              <a:t>How will we know that changes </a:t>
            </a:r>
            <a:br>
              <a:rPr lang="en-US" sz="4000" dirty="0"/>
            </a:br>
            <a:r>
              <a:rPr lang="en-US" sz="4000" dirty="0"/>
              <a:t>result in improvement?</a:t>
            </a:r>
          </a:p>
        </p:txBody>
      </p:sp>
      <p:sp>
        <p:nvSpPr>
          <p:cNvPr id="3" name="Slide Number Placeholder 2"/>
          <p:cNvSpPr>
            <a:spLocks noGrp="1"/>
          </p:cNvSpPr>
          <p:nvPr>
            <p:ph type="sldNum" sz="quarter" idx="12"/>
          </p:nvPr>
        </p:nvSpPr>
        <p:spPr/>
        <p:txBody>
          <a:bodyPr/>
          <a:lstStyle/>
          <a:p>
            <a:pPr>
              <a:defRPr/>
            </a:pPr>
            <a:fld id="{072B7C4C-93AC-4C47-B9E3-A61DB8ED4434}" type="slidenum">
              <a:rPr lang="en-US" smtClean="0"/>
              <a:pPr>
                <a:defRPr/>
              </a:pPr>
              <a:t>9</a:t>
            </a:fld>
            <a:endParaRPr lang="en-US" dirty="0"/>
          </a:p>
        </p:txBody>
      </p:sp>
      <p:sp>
        <p:nvSpPr>
          <p:cNvPr id="7" name="Content Placeholder 6">
            <a:extLst>
              <a:ext uri="{FF2B5EF4-FFF2-40B4-BE49-F238E27FC236}">
                <a16:creationId xmlns:a16="http://schemas.microsoft.com/office/drawing/2014/main" id="{781E2F6F-77F8-40AC-805B-14AFFEFDF6F4}"/>
              </a:ext>
            </a:extLst>
          </p:cNvPr>
          <p:cNvSpPr>
            <a:spLocks noGrp="1"/>
          </p:cNvSpPr>
          <p:nvPr>
            <p:ph idx="1"/>
          </p:nvPr>
        </p:nvSpPr>
        <p:spPr>
          <a:xfrm>
            <a:off x="685800" y="2057400"/>
            <a:ext cx="8001000" cy="4038600"/>
          </a:xfrm>
        </p:spPr>
        <p:txBody>
          <a:bodyPr/>
          <a:lstStyle/>
          <a:p>
            <a:pPr fontAlgn="auto">
              <a:spcBef>
                <a:spcPts val="0"/>
              </a:spcBef>
              <a:spcAft>
                <a:spcPts val="0"/>
              </a:spcAft>
              <a:defRPr/>
            </a:pPr>
            <a:r>
              <a:rPr lang="en-US" sz="2800" b="1" dirty="0">
                <a:solidFill>
                  <a:srgbClr val="002060"/>
                </a:solidFill>
              </a:rPr>
              <a:t>Why we Measure?</a:t>
            </a:r>
          </a:p>
          <a:p>
            <a:pPr fontAlgn="auto">
              <a:spcBef>
                <a:spcPts val="0"/>
              </a:spcBef>
              <a:spcAft>
                <a:spcPts val="0"/>
              </a:spcAft>
              <a:defRPr/>
            </a:pPr>
            <a:endParaRPr lang="en-US" sz="2800" b="1" dirty="0">
              <a:solidFill>
                <a:srgbClr val="002060"/>
              </a:solidFill>
            </a:endParaRPr>
          </a:p>
          <a:p>
            <a:pPr marL="457200" indent="-457200" fontAlgn="auto">
              <a:spcBef>
                <a:spcPts val="0"/>
              </a:spcBef>
              <a:spcAft>
                <a:spcPts val="0"/>
              </a:spcAft>
              <a:buFont typeface="Arial" panose="020B0604020202020204" pitchFamily="34" charset="0"/>
              <a:buChar char="•"/>
              <a:defRPr/>
            </a:pPr>
            <a:r>
              <a:rPr lang="en-US" b="1" dirty="0">
                <a:solidFill>
                  <a:srgbClr val="002060"/>
                </a:solidFill>
              </a:rPr>
              <a:t>Make data driven, informed decisions</a:t>
            </a:r>
          </a:p>
          <a:p>
            <a:pPr marL="457200" indent="-457200" fontAlgn="auto">
              <a:spcBef>
                <a:spcPts val="0"/>
              </a:spcBef>
              <a:spcAft>
                <a:spcPts val="0"/>
              </a:spcAft>
              <a:buFont typeface="Arial" panose="020B0604020202020204" pitchFamily="34" charset="0"/>
              <a:buChar char="•"/>
              <a:defRPr/>
            </a:pPr>
            <a:r>
              <a:rPr lang="en-US" b="1" dirty="0">
                <a:solidFill>
                  <a:srgbClr val="002060"/>
                </a:solidFill>
              </a:rPr>
              <a:t>Monitor progress toward goal(s)</a:t>
            </a:r>
          </a:p>
          <a:p>
            <a:pPr marL="457200" indent="-457200" fontAlgn="auto">
              <a:spcBef>
                <a:spcPts val="0"/>
              </a:spcBef>
              <a:spcAft>
                <a:spcPts val="0"/>
              </a:spcAft>
              <a:buFont typeface="Arial" panose="020B0604020202020204" pitchFamily="34" charset="0"/>
              <a:buChar char="•"/>
              <a:defRPr/>
            </a:pPr>
            <a:r>
              <a:rPr lang="en-US" b="1" dirty="0">
                <a:solidFill>
                  <a:srgbClr val="002060"/>
                </a:solidFill>
              </a:rPr>
              <a:t>Monitor sustainability</a:t>
            </a:r>
          </a:p>
          <a:p>
            <a:pPr marL="457200" indent="-457200" fontAlgn="auto">
              <a:spcBef>
                <a:spcPts val="0"/>
              </a:spcBef>
              <a:spcAft>
                <a:spcPts val="0"/>
              </a:spcAft>
              <a:buFont typeface="Arial" panose="020B0604020202020204" pitchFamily="34" charset="0"/>
              <a:buChar char="•"/>
              <a:defRPr/>
            </a:pPr>
            <a:endParaRPr lang="en-US" b="1" dirty="0">
              <a:solidFill>
                <a:srgbClr val="002060"/>
              </a:solidFill>
            </a:endParaRPr>
          </a:p>
          <a:p>
            <a:r>
              <a:rPr lang="en-US" sz="2800" b="1" dirty="0"/>
              <a:t>What we Measure?</a:t>
            </a:r>
          </a:p>
          <a:p>
            <a:pPr>
              <a:buFont typeface="Arial" panose="020B0604020202020204" pitchFamily="34" charset="0"/>
              <a:buChar char="•"/>
            </a:pPr>
            <a:r>
              <a:rPr lang="en-US" sz="2800" b="1" dirty="0"/>
              <a:t>Goods and Services, specifically….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normAutofit/>
          </a:bodyPr>
          <a:lstStyle/>
          <a:p>
            <a:pPr fontAlgn="auto">
              <a:spcAft>
                <a:spcPts val="0"/>
              </a:spcAft>
              <a:defRPr/>
            </a:pPr>
            <a:r>
              <a:rPr lang="en-US" dirty="0"/>
              <a:t>What do we measure?</a:t>
            </a:r>
          </a:p>
        </p:txBody>
      </p:sp>
      <p:sp>
        <p:nvSpPr>
          <p:cNvPr id="29698" name="Content Placeholder 2"/>
          <p:cNvSpPr>
            <a:spLocks noGrp="1"/>
          </p:cNvSpPr>
          <p:nvPr>
            <p:ph idx="1"/>
          </p:nvPr>
        </p:nvSpPr>
        <p:spPr>
          <a:xfrm>
            <a:off x="457200" y="1951037"/>
            <a:ext cx="8382000" cy="4297363"/>
          </a:xfrm>
        </p:spPr>
        <p:txBody>
          <a:bodyPr/>
          <a:lstStyle/>
          <a:p>
            <a:r>
              <a:rPr lang="en-US" altLang="en-US" sz="3200" dirty="0">
                <a:solidFill>
                  <a:schemeClr val="tx1"/>
                </a:solidFill>
                <a:latin typeface="+mj-lt"/>
              </a:rPr>
              <a:t>Budgeted vs. actual revenue</a:t>
            </a:r>
          </a:p>
          <a:p>
            <a:r>
              <a:rPr lang="en-US" altLang="en-US" sz="3200" dirty="0">
                <a:solidFill>
                  <a:schemeClr val="tx1"/>
                </a:solidFill>
                <a:latin typeface="+mj-lt"/>
              </a:rPr>
              <a:t>Revenue compared to costs</a:t>
            </a:r>
          </a:p>
          <a:p>
            <a:r>
              <a:rPr lang="en-US" altLang="en-US" sz="3200" dirty="0">
                <a:solidFill>
                  <a:schemeClr val="tx1"/>
                </a:solidFill>
                <a:latin typeface="+mj-lt"/>
              </a:rPr>
              <a:t>Payer source by program</a:t>
            </a:r>
          </a:p>
          <a:p>
            <a:r>
              <a:rPr lang="en-US" altLang="en-US" sz="3200" dirty="0">
                <a:solidFill>
                  <a:schemeClr val="tx1"/>
                </a:solidFill>
                <a:latin typeface="+mj-lt"/>
              </a:rPr>
              <a:t>Productivity benchmarks: capacity vs. actual </a:t>
            </a:r>
          </a:p>
          <a:p>
            <a:r>
              <a:rPr lang="en-US" altLang="en-US" sz="3200" dirty="0">
                <a:solidFill>
                  <a:schemeClr val="tx1"/>
                </a:solidFill>
                <a:latin typeface="+mj-lt"/>
              </a:rPr>
              <a:t>Demand for services by program</a:t>
            </a:r>
          </a:p>
          <a:p>
            <a:r>
              <a:rPr lang="en-US" altLang="en-US" sz="3200" dirty="0">
                <a:solidFill>
                  <a:schemeClr val="tx1"/>
                </a:solidFill>
                <a:latin typeface="+mj-lt"/>
              </a:rPr>
              <a:t>No show rate by program</a:t>
            </a:r>
          </a:p>
          <a:p>
            <a:endParaRPr lang="en-US" altLang="en-US" dirty="0"/>
          </a:p>
        </p:txBody>
      </p:sp>
      <p:sp>
        <p:nvSpPr>
          <p:cNvPr id="3" name="Slide Number Placeholder 2"/>
          <p:cNvSpPr>
            <a:spLocks noGrp="1"/>
          </p:cNvSpPr>
          <p:nvPr>
            <p:ph type="sldNum" sz="quarter" idx="12"/>
          </p:nvPr>
        </p:nvSpPr>
        <p:spPr/>
        <p:txBody>
          <a:bodyPr/>
          <a:lstStyle/>
          <a:p>
            <a:pPr>
              <a:defRPr/>
            </a:pPr>
            <a:fld id="{072B7C4C-93AC-4C47-B9E3-A61DB8ED4434}" type="slidenum">
              <a:rPr lang="en-US" smtClean="0"/>
              <a:pPr>
                <a:defRPr/>
              </a:pPr>
              <a:t>10</a:t>
            </a:fld>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Steps in Determining if a </a:t>
            </a:r>
            <a:br>
              <a:rPr lang="en-US" sz="4000" dirty="0"/>
            </a:br>
            <a:r>
              <a:rPr lang="en-US" sz="4000" dirty="0"/>
              <a:t>PM Project is Needed</a:t>
            </a:r>
          </a:p>
        </p:txBody>
      </p:sp>
      <p:sp>
        <p:nvSpPr>
          <p:cNvPr id="3" name="Content Placeholder 2"/>
          <p:cNvSpPr>
            <a:spLocks noGrp="1"/>
          </p:cNvSpPr>
          <p:nvPr>
            <p:ph idx="1"/>
          </p:nvPr>
        </p:nvSpPr>
        <p:spPr/>
        <p:txBody>
          <a:bodyPr/>
          <a:lstStyle/>
          <a:p>
            <a:pPr marL="457200" indent="-457200">
              <a:buClrTx/>
              <a:buFont typeface="+mj-lt"/>
              <a:buAutoNum type="arabicPeriod"/>
            </a:pPr>
            <a:r>
              <a:rPr lang="en-US" sz="2800" dirty="0">
                <a:solidFill>
                  <a:schemeClr val="tx1"/>
                </a:solidFill>
                <a:latin typeface="+mj-lt"/>
              </a:rPr>
              <a:t>Decide if you have a problem  </a:t>
            </a:r>
          </a:p>
          <a:p>
            <a:pPr marL="457200" indent="-457200">
              <a:buClrTx/>
              <a:buFont typeface="+mj-lt"/>
              <a:buAutoNum type="arabicPeriod"/>
            </a:pPr>
            <a:r>
              <a:rPr lang="en-US" sz="2800" dirty="0">
                <a:solidFill>
                  <a:schemeClr val="tx1"/>
                </a:solidFill>
                <a:latin typeface="+mj-lt"/>
              </a:rPr>
              <a:t>Complete the Readiness Assessment </a:t>
            </a:r>
          </a:p>
          <a:p>
            <a:pPr marL="457200" indent="-457200">
              <a:buClrTx/>
              <a:buFont typeface="+mj-lt"/>
              <a:buAutoNum type="arabicPeriod"/>
            </a:pPr>
            <a:r>
              <a:rPr lang="en-US" sz="2800" dirty="0">
                <a:solidFill>
                  <a:schemeClr val="tx1"/>
                </a:solidFill>
                <a:latin typeface="+mj-lt"/>
              </a:rPr>
              <a:t>Analyze data</a:t>
            </a:r>
          </a:p>
          <a:p>
            <a:pPr marL="457200" lvl="0" indent="-457200">
              <a:buClrTx/>
              <a:buFont typeface="+mj-lt"/>
              <a:buAutoNum type="arabicPeriod"/>
            </a:pPr>
            <a:r>
              <a:rPr lang="en-US" sz="2800" dirty="0">
                <a:solidFill>
                  <a:schemeClr val="tx1"/>
                </a:solidFill>
                <a:latin typeface="+mj-lt"/>
              </a:rPr>
              <a:t>Select a problem for improvement </a:t>
            </a:r>
          </a:p>
          <a:p>
            <a:pPr marL="457200" lvl="0" indent="-457200">
              <a:buClrTx/>
              <a:buFont typeface="+mj-lt"/>
              <a:buAutoNum type="arabicPeriod"/>
            </a:pPr>
            <a:r>
              <a:rPr lang="en-US" sz="2800" dirty="0">
                <a:solidFill>
                  <a:schemeClr val="tx1"/>
                </a:solidFill>
                <a:latin typeface="+mj-lt"/>
              </a:rPr>
              <a:t>Select QI/PM team </a:t>
            </a:r>
          </a:p>
          <a:p>
            <a:pPr marL="457200" lvl="0" indent="-457200">
              <a:buClrTx/>
              <a:buFont typeface="+mj-lt"/>
              <a:buAutoNum type="arabicPeriod"/>
            </a:pPr>
            <a:r>
              <a:rPr lang="en-US" sz="2800" dirty="0">
                <a:solidFill>
                  <a:schemeClr val="tx1"/>
                </a:solidFill>
                <a:latin typeface="+mj-lt"/>
              </a:rPr>
              <a:t>Write a problem statement.</a:t>
            </a:r>
          </a:p>
          <a:p>
            <a:pPr marL="457200" lvl="0" indent="-457200">
              <a:buClrTx/>
              <a:buFont typeface="+mj-lt"/>
              <a:buAutoNum type="arabicPeriod"/>
            </a:pPr>
            <a:r>
              <a:rPr lang="en-US" sz="2800" dirty="0">
                <a:solidFill>
                  <a:schemeClr val="tx1"/>
                </a:solidFill>
                <a:latin typeface="+mj-lt"/>
              </a:rPr>
              <a:t>AIM Statement</a:t>
            </a:r>
          </a:p>
          <a:p>
            <a:pPr marL="457200" indent="-457200">
              <a:buClrTx/>
              <a:buFont typeface="+mj-lt"/>
              <a:buAutoNum type="arabicPeriod"/>
            </a:pPr>
            <a:r>
              <a:rPr lang="en-US" sz="2800" dirty="0">
                <a:solidFill>
                  <a:schemeClr val="tx1"/>
                </a:solidFill>
                <a:latin typeface="+mj-lt"/>
              </a:rPr>
              <a:t>Test and implement corrective strategies.</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11</a:t>
            </a:fld>
            <a:endParaRPr lang="en-US" dirty="0"/>
          </a:p>
        </p:txBody>
      </p:sp>
    </p:spTree>
    <p:extLst>
      <p:ext uri="{BB962C8B-B14F-4D97-AF65-F5344CB8AC3E}">
        <p14:creationId xmlns:p14="http://schemas.microsoft.com/office/powerpoint/2010/main" val="4209034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a:t>
            </a:r>
          </a:p>
        </p:txBody>
      </p:sp>
      <p:sp>
        <p:nvSpPr>
          <p:cNvPr id="3" name="Content Placeholder 2"/>
          <p:cNvSpPr>
            <a:spLocks noGrp="1"/>
          </p:cNvSpPr>
          <p:nvPr>
            <p:ph idx="1"/>
          </p:nvPr>
        </p:nvSpPr>
        <p:spPr/>
        <p:txBody>
          <a:bodyPr/>
          <a:lstStyle/>
          <a:p>
            <a:pPr marL="457200" lvl="0" indent="-457200">
              <a:buClrTx/>
              <a:buFont typeface="+mj-lt"/>
              <a:buAutoNum type="arabicPeriod"/>
            </a:pPr>
            <a:r>
              <a:rPr lang="en-US" dirty="0">
                <a:solidFill>
                  <a:schemeClr val="tx1"/>
                </a:solidFill>
                <a:latin typeface="+mj-lt"/>
              </a:rPr>
              <a:t>Decide if you have a problem – review indicators related to:</a:t>
            </a:r>
          </a:p>
          <a:p>
            <a:pPr lvl="1">
              <a:buClrTx/>
            </a:pPr>
            <a:r>
              <a:rPr lang="en-US" sz="2400" b="1" dirty="0">
                <a:solidFill>
                  <a:schemeClr val="tx1"/>
                </a:solidFill>
                <a:latin typeface="+mj-lt"/>
              </a:rPr>
              <a:t>No show rates</a:t>
            </a:r>
            <a:endParaRPr lang="en-US" sz="2400" dirty="0">
              <a:solidFill>
                <a:schemeClr val="tx1"/>
              </a:solidFill>
              <a:latin typeface="+mj-lt"/>
            </a:endParaRPr>
          </a:p>
          <a:p>
            <a:pPr lvl="1">
              <a:buClrTx/>
            </a:pPr>
            <a:r>
              <a:rPr lang="en-US" sz="2400" b="1" dirty="0">
                <a:solidFill>
                  <a:schemeClr val="tx1"/>
                </a:solidFill>
                <a:latin typeface="+mj-lt"/>
              </a:rPr>
              <a:t>Utilization of staff </a:t>
            </a:r>
            <a:endParaRPr lang="en-US" sz="2400" dirty="0">
              <a:solidFill>
                <a:schemeClr val="tx1"/>
              </a:solidFill>
              <a:latin typeface="+mj-lt"/>
            </a:endParaRPr>
          </a:p>
          <a:p>
            <a:pPr lvl="1">
              <a:buClrTx/>
            </a:pPr>
            <a:r>
              <a:rPr lang="en-US" sz="2400" b="1" dirty="0">
                <a:solidFill>
                  <a:schemeClr val="tx1"/>
                </a:solidFill>
                <a:latin typeface="+mj-lt"/>
              </a:rPr>
              <a:t>Financial indicators</a:t>
            </a:r>
            <a:endParaRPr lang="en-US" sz="2400" dirty="0">
              <a:solidFill>
                <a:schemeClr val="tx1"/>
              </a:solidFill>
              <a:latin typeface="+mj-lt"/>
            </a:endParaRPr>
          </a:p>
          <a:p>
            <a:pPr lvl="1">
              <a:buClrTx/>
            </a:pPr>
            <a:r>
              <a:rPr lang="en-US" sz="2400" dirty="0">
                <a:solidFill>
                  <a:schemeClr val="tx1"/>
                </a:solidFill>
                <a:latin typeface="+mj-lt"/>
              </a:rPr>
              <a:t>Access and availability of services – appointment schedules</a:t>
            </a:r>
          </a:p>
          <a:p>
            <a:pPr lvl="1">
              <a:buClrTx/>
            </a:pPr>
            <a:r>
              <a:rPr lang="en-US" sz="2400" dirty="0">
                <a:solidFill>
                  <a:schemeClr val="tx1"/>
                </a:solidFill>
                <a:latin typeface="+mj-lt"/>
              </a:rPr>
              <a:t>Feedback from internal/external customers</a:t>
            </a:r>
          </a:p>
          <a:p>
            <a:pPr marL="0" indent="0">
              <a:buClrTx/>
              <a:buNone/>
            </a:pPr>
            <a:endParaRPr lang="en-US" dirty="0">
              <a:solidFill>
                <a:schemeClr val="tx1"/>
              </a:solidFill>
              <a:latin typeface="+mj-lt"/>
            </a:endParaRPr>
          </a:p>
          <a:p>
            <a:pPr marL="0" indent="0">
              <a:buClrTx/>
              <a:buNone/>
            </a:pPr>
            <a:r>
              <a:rPr lang="en-US" dirty="0">
                <a:solidFill>
                  <a:schemeClr val="tx1"/>
                </a:solidFill>
                <a:latin typeface="+mj-lt"/>
              </a:rPr>
              <a:t>Note: The first 3 bullets are key indicators for every agency.</a:t>
            </a:r>
          </a:p>
          <a:p>
            <a:pPr marL="0" indent="0">
              <a:buClrTx/>
              <a:buNone/>
            </a:pPr>
            <a:endParaRPr lang="en-US" dirty="0">
              <a:solidFill>
                <a:schemeClr val="tx1"/>
              </a:solidFill>
            </a:endParaRP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12</a:t>
            </a:fld>
            <a:endParaRPr lang="en-US" dirty="0"/>
          </a:p>
        </p:txBody>
      </p:sp>
    </p:spTree>
    <p:extLst>
      <p:ext uri="{BB962C8B-B14F-4D97-AF65-F5344CB8AC3E}">
        <p14:creationId xmlns:p14="http://schemas.microsoft.com/office/powerpoint/2010/main" val="1455408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latin typeface="Arial" panose="020B0604020202020204" pitchFamily="34" charset="0"/>
                <a:cs typeface="Arial" panose="020B0604020202020204" pitchFamily="34" charset="0"/>
              </a:rPr>
              <a:t>Demand vs Supply or Capacity</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65951296"/>
              </p:ext>
            </p:extLst>
          </p:nvPr>
        </p:nvGraphicFramePr>
        <p:xfrm>
          <a:off x="1143000" y="1524000"/>
          <a:ext cx="6858000"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13</a:t>
            </a:fld>
            <a:endParaRPr lang="en-US" dirty="0"/>
          </a:p>
        </p:txBody>
      </p:sp>
    </p:spTree>
    <p:extLst>
      <p:ext uri="{BB962C8B-B14F-4D97-AF65-F5344CB8AC3E}">
        <p14:creationId xmlns:p14="http://schemas.microsoft.com/office/powerpoint/2010/main" val="2367482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620000" cy="1143000"/>
          </a:xfrm>
        </p:spPr>
        <p:txBody>
          <a:bodyPr/>
          <a:lstStyle/>
          <a:p>
            <a:pPr fontAlgn="auto">
              <a:spcAft>
                <a:spcPts val="0"/>
              </a:spcAft>
              <a:defRPr/>
            </a:pPr>
            <a:r>
              <a:rPr lang="en-US" dirty="0"/>
              <a:t>Increase Demand</a:t>
            </a:r>
          </a:p>
        </p:txBody>
      </p:sp>
      <p:sp>
        <p:nvSpPr>
          <p:cNvPr id="3" name="Content Placeholder 2"/>
          <p:cNvSpPr>
            <a:spLocks noGrp="1"/>
          </p:cNvSpPr>
          <p:nvPr>
            <p:ph idx="1"/>
          </p:nvPr>
        </p:nvSpPr>
        <p:spPr>
          <a:xfrm>
            <a:off x="381000" y="1676400"/>
            <a:ext cx="7620000" cy="4800600"/>
          </a:xfrm>
        </p:spPr>
        <p:txBody>
          <a:bodyPr rtlCol="0">
            <a:normAutofit fontScale="92500" lnSpcReduction="10000"/>
          </a:bodyPr>
          <a:lstStyle/>
          <a:p>
            <a:pPr fontAlgn="auto">
              <a:spcAft>
                <a:spcPts val="0"/>
              </a:spcAft>
              <a:defRPr/>
            </a:pPr>
            <a:r>
              <a:rPr lang="en-US" sz="3200" dirty="0">
                <a:latin typeface="+mj-lt"/>
              </a:rPr>
              <a:t>Market services to public and partners</a:t>
            </a:r>
          </a:p>
          <a:p>
            <a:pPr fontAlgn="auto">
              <a:spcAft>
                <a:spcPts val="0"/>
              </a:spcAft>
              <a:defRPr/>
            </a:pPr>
            <a:r>
              <a:rPr lang="en-US" sz="3200" dirty="0">
                <a:latin typeface="+mj-lt"/>
              </a:rPr>
              <a:t>Implement revenue producing services:</a:t>
            </a:r>
          </a:p>
          <a:p>
            <a:pPr lvl="1" fontAlgn="auto">
              <a:spcAft>
                <a:spcPts val="0"/>
              </a:spcAft>
              <a:defRPr/>
            </a:pPr>
            <a:r>
              <a:rPr lang="en-US" sz="3000" dirty="0">
                <a:latin typeface="+mj-lt"/>
              </a:rPr>
              <a:t>Postpartum newborn home visits</a:t>
            </a:r>
          </a:p>
          <a:p>
            <a:pPr lvl="1" fontAlgn="auto">
              <a:spcAft>
                <a:spcPts val="0"/>
              </a:spcAft>
              <a:defRPr/>
            </a:pPr>
            <a:r>
              <a:rPr lang="en-US" sz="3000" dirty="0">
                <a:latin typeface="+mj-lt"/>
              </a:rPr>
              <a:t>MH skilled nurse home visits</a:t>
            </a:r>
          </a:p>
          <a:p>
            <a:pPr lvl="1" fontAlgn="auto">
              <a:spcAft>
                <a:spcPts val="0"/>
              </a:spcAft>
              <a:defRPr/>
            </a:pPr>
            <a:r>
              <a:rPr lang="en-US" sz="3000" dirty="0">
                <a:latin typeface="+mj-lt"/>
              </a:rPr>
              <a:t>Diabetes education</a:t>
            </a:r>
          </a:p>
          <a:p>
            <a:pPr fontAlgn="auto">
              <a:spcAft>
                <a:spcPts val="0"/>
              </a:spcAft>
              <a:defRPr/>
            </a:pPr>
            <a:r>
              <a:rPr lang="en-US" sz="3200" dirty="0">
                <a:latin typeface="+mj-lt"/>
              </a:rPr>
              <a:t>Market use of resources to improve community health </a:t>
            </a:r>
          </a:p>
          <a:p>
            <a:pPr lvl="1" fontAlgn="auto">
              <a:spcAft>
                <a:spcPts val="0"/>
              </a:spcAft>
              <a:defRPr/>
            </a:pPr>
            <a:r>
              <a:rPr lang="en-US" sz="3000" dirty="0">
                <a:latin typeface="+mj-lt"/>
              </a:rPr>
              <a:t>Obesity reduction</a:t>
            </a:r>
          </a:p>
          <a:p>
            <a:pPr lvl="1" fontAlgn="auto">
              <a:spcAft>
                <a:spcPts val="0"/>
              </a:spcAft>
              <a:defRPr/>
            </a:pPr>
            <a:r>
              <a:rPr lang="en-US" sz="3000" dirty="0">
                <a:latin typeface="+mj-lt"/>
              </a:rPr>
              <a:t>Reduce asthma ED visits &amp; hospitalizations </a:t>
            </a:r>
          </a:p>
        </p:txBody>
      </p:sp>
      <p:sp>
        <p:nvSpPr>
          <p:cNvPr id="6" name="Down Arrow 5"/>
          <p:cNvSpPr/>
          <p:nvPr/>
        </p:nvSpPr>
        <p:spPr>
          <a:xfrm rot="10800000">
            <a:off x="7570788" y="2133600"/>
            <a:ext cx="1228725" cy="3733800"/>
          </a:xfrm>
          <a:prstGeom prst="downArrow">
            <a:avLst/>
          </a:prstGeom>
          <a:solidFill>
            <a:schemeClr val="accent2"/>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lstStyle/>
          <a:p>
            <a:pPr fontAlgn="auto">
              <a:spcAft>
                <a:spcPts val="0"/>
              </a:spcAft>
              <a:defRPr/>
            </a:pPr>
            <a:r>
              <a:rPr lang="en-US" dirty="0"/>
              <a:t>Reduce Supply</a:t>
            </a:r>
          </a:p>
        </p:txBody>
      </p:sp>
      <p:sp>
        <p:nvSpPr>
          <p:cNvPr id="61442" name="Content Placeholder 2"/>
          <p:cNvSpPr>
            <a:spLocks noGrp="1"/>
          </p:cNvSpPr>
          <p:nvPr>
            <p:ph idx="1"/>
          </p:nvPr>
        </p:nvSpPr>
        <p:spPr>
          <a:xfrm>
            <a:off x="381000" y="1676400"/>
            <a:ext cx="7620000" cy="4800600"/>
          </a:xfrm>
        </p:spPr>
        <p:txBody>
          <a:bodyPr/>
          <a:lstStyle/>
          <a:p>
            <a:r>
              <a:rPr lang="en-US" sz="3200" dirty="0">
                <a:latin typeface="+mj-lt"/>
              </a:rPr>
              <a:t>Redeploy resources</a:t>
            </a:r>
          </a:p>
          <a:p>
            <a:pPr lvl="1"/>
            <a:r>
              <a:rPr lang="en-US" sz="3000" dirty="0">
                <a:latin typeface="+mj-lt"/>
              </a:rPr>
              <a:t>New services</a:t>
            </a:r>
          </a:p>
          <a:p>
            <a:pPr lvl="1"/>
            <a:r>
              <a:rPr lang="en-US" sz="3000" dirty="0">
                <a:latin typeface="+mj-lt"/>
              </a:rPr>
              <a:t>Community health</a:t>
            </a:r>
          </a:p>
          <a:p>
            <a:r>
              <a:rPr lang="en-US" sz="3200" dirty="0">
                <a:latin typeface="+mj-lt"/>
              </a:rPr>
              <a:t>Freeze positions/hold vacancies</a:t>
            </a:r>
          </a:p>
          <a:p>
            <a:r>
              <a:rPr lang="en-US" sz="3200" dirty="0">
                <a:latin typeface="+mj-lt"/>
              </a:rPr>
              <a:t>Consider contracting positions through the Alliance</a:t>
            </a:r>
          </a:p>
          <a:p>
            <a:r>
              <a:rPr lang="en-US" sz="3200" dirty="0">
                <a:latin typeface="+mj-lt"/>
              </a:rPr>
              <a:t>Cost share resources/staff with other agencies</a:t>
            </a:r>
          </a:p>
        </p:txBody>
      </p:sp>
      <p:sp>
        <p:nvSpPr>
          <p:cNvPr id="6" name="Down Arrow 5"/>
          <p:cNvSpPr/>
          <p:nvPr/>
        </p:nvSpPr>
        <p:spPr>
          <a:xfrm>
            <a:off x="7529513" y="1981200"/>
            <a:ext cx="1228725" cy="3733800"/>
          </a:xfrm>
          <a:prstGeom prst="downArrow">
            <a:avLst/>
          </a:prstGeom>
          <a:solidFill>
            <a:schemeClr val="accent2"/>
          </a:solid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Slide Number Placeholder 2"/>
          <p:cNvSpPr>
            <a:spLocks noGrp="1"/>
          </p:cNvSpPr>
          <p:nvPr>
            <p:ph type="sldNum" sz="quarter" idx="12"/>
          </p:nvPr>
        </p:nvSpPr>
        <p:spPr/>
        <p:txBody>
          <a:bodyPr/>
          <a:lstStyle/>
          <a:p>
            <a:pPr>
              <a:defRPr/>
            </a:pPr>
            <a:fld id="{072B7C4C-93AC-4C47-B9E3-A61DB8ED4434}" type="slidenum">
              <a:rPr lang="en-US" smtClean="0"/>
              <a:pPr>
                <a:defRPr/>
              </a:pPr>
              <a:t>15</a:t>
            </a:fld>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Redeploying Resources</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16</a:t>
            </a:fld>
            <a:endParaRPr lang="en-US" dirty="0"/>
          </a:p>
        </p:txBody>
      </p:sp>
      <p:graphicFrame>
        <p:nvGraphicFramePr>
          <p:cNvPr id="8" name="Content Placeholder 7">
            <a:extLst>
              <a:ext uri="{FF2B5EF4-FFF2-40B4-BE49-F238E27FC236}">
                <a16:creationId xmlns:a16="http://schemas.microsoft.com/office/drawing/2014/main" id="{E516447E-A317-40C2-ADF5-A3ECA8FA36A2}"/>
              </a:ext>
            </a:extLst>
          </p:cNvPr>
          <p:cNvGraphicFramePr>
            <a:graphicFrameLocks noGrp="1"/>
          </p:cNvGraphicFramePr>
          <p:nvPr>
            <p:ph idx="1"/>
            <p:extLst>
              <p:ext uri="{D42A27DB-BD31-4B8C-83A1-F6EECF244321}">
                <p14:modId xmlns:p14="http://schemas.microsoft.com/office/powerpoint/2010/main" val="177239924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0682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t>Ways to Redeploy Resources</a:t>
            </a:r>
          </a:p>
        </p:txBody>
      </p:sp>
      <p:sp>
        <p:nvSpPr>
          <p:cNvPr id="3" name="Content Placeholder 2"/>
          <p:cNvSpPr>
            <a:spLocks noGrp="1"/>
          </p:cNvSpPr>
          <p:nvPr>
            <p:ph idx="1"/>
          </p:nvPr>
        </p:nvSpPr>
        <p:spPr>
          <a:xfrm>
            <a:off x="457200" y="1600200"/>
            <a:ext cx="8229600" cy="5029200"/>
          </a:xfrm>
        </p:spPr>
        <p:txBody>
          <a:bodyPr/>
          <a:lstStyle/>
          <a:p>
            <a:r>
              <a:rPr lang="en-US" dirty="0">
                <a:solidFill>
                  <a:schemeClr val="tx1"/>
                </a:solidFill>
              </a:rPr>
              <a:t>Get into a group with representation from multiple disciplines</a:t>
            </a:r>
          </a:p>
          <a:p>
            <a:r>
              <a:rPr lang="en-US" dirty="0">
                <a:solidFill>
                  <a:schemeClr val="tx1"/>
                </a:solidFill>
              </a:rPr>
              <a:t>Think about your agency and how work is done.</a:t>
            </a:r>
          </a:p>
          <a:p>
            <a:r>
              <a:rPr lang="en-US" dirty="0">
                <a:solidFill>
                  <a:schemeClr val="tx1"/>
                </a:solidFill>
              </a:rPr>
              <a:t>Are there areas where you know that you have too much demand and not enough supply OR staff are performing tasks that could be done cheaper.</a:t>
            </a:r>
          </a:p>
          <a:p>
            <a:r>
              <a:rPr lang="en-US" dirty="0">
                <a:solidFill>
                  <a:schemeClr val="tx1"/>
                </a:solidFill>
              </a:rPr>
              <a:t>Working as a group, identify how you might make changes by redeploying that staff or task to others with the goal of decreasing costs and improving efficiency.</a:t>
            </a:r>
          </a:p>
          <a:p>
            <a:r>
              <a:rPr lang="en-US" dirty="0">
                <a:solidFill>
                  <a:schemeClr val="tx1"/>
                </a:solidFill>
              </a:rPr>
              <a:t>Select a group member to record ideas. (At least 2 Strategies)</a:t>
            </a:r>
          </a:p>
          <a:p>
            <a:r>
              <a:rPr lang="en-US" dirty="0">
                <a:solidFill>
                  <a:schemeClr val="tx1"/>
                </a:solidFill>
              </a:rPr>
              <a:t>Select someone to report your work.</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17</a:t>
            </a:fld>
            <a:endParaRPr lang="en-US" dirty="0"/>
          </a:p>
        </p:txBody>
      </p:sp>
    </p:spTree>
    <p:extLst>
      <p:ext uri="{BB962C8B-B14F-4D97-AF65-F5344CB8AC3E}">
        <p14:creationId xmlns:p14="http://schemas.microsoft.com/office/powerpoint/2010/main" val="2184302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No Show Calculation Sheet</a:t>
            </a:r>
          </a:p>
        </p:txBody>
      </p:sp>
      <p:sp>
        <p:nvSpPr>
          <p:cNvPr id="3" name="Slide Number Placeholder 2"/>
          <p:cNvSpPr>
            <a:spLocks noGrp="1"/>
          </p:cNvSpPr>
          <p:nvPr>
            <p:ph type="sldNum" sz="quarter" idx="12"/>
          </p:nvPr>
        </p:nvSpPr>
        <p:spPr/>
        <p:txBody>
          <a:bodyPr/>
          <a:lstStyle/>
          <a:p>
            <a:pPr>
              <a:defRPr/>
            </a:pPr>
            <a:fld id="{56551A3A-7E04-4872-B851-7645A55A4E6B}" type="slidenum">
              <a:rPr lang="en-US" smtClean="0"/>
              <a:pPr>
                <a:defRPr/>
              </a:pPr>
              <a:t>18</a:t>
            </a:fld>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644381920"/>
              </p:ext>
            </p:extLst>
          </p:nvPr>
        </p:nvGraphicFramePr>
        <p:xfrm>
          <a:off x="457200" y="2089899"/>
          <a:ext cx="8229600" cy="3563981"/>
        </p:xfrm>
        <a:graphic>
          <a:graphicData uri="http://schemas.openxmlformats.org/drawingml/2006/table">
            <a:tbl>
              <a:tblPr>
                <a:tableStyleId>{5C22544A-7EE6-4342-B048-85BDC9FD1C3A}</a:tableStyleId>
              </a:tblPr>
              <a:tblGrid>
                <a:gridCol w="1164387">
                  <a:extLst>
                    <a:ext uri="{9D8B030D-6E8A-4147-A177-3AD203B41FA5}">
                      <a16:colId xmlns:a16="http://schemas.microsoft.com/office/drawing/2014/main" val="20000"/>
                    </a:ext>
                  </a:extLst>
                </a:gridCol>
                <a:gridCol w="859687">
                  <a:extLst>
                    <a:ext uri="{9D8B030D-6E8A-4147-A177-3AD203B41FA5}">
                      <a16:colId xmlns:a16="http://schemas.microsoft.com/office/drawing/2014/main" val="20001"/>
                    </a:ext>
                  </a:extLst>
                </a:gridCol>
                <a:gridCol w="859687">
                  <a:extLst>
                    <a:ext uri="{9D8B030D-6E8A-4147-A177-3AD203B41FA5}">
                      <a16:colId xmlns:a16="http://schemas.microsoft.com/office/drawing/2014/main" val="20002"/>
                    </a:ext>
                  </a:extLst>
                </a:gridCol>
                <a:gridCol w="859687">
                  <a:extLst>
                    <a:ext uri="{9D8B030D-6E8A-4147-A177-3AD203B41FA5}">
                      <a16:colId xmlns:a16="http://schemas.microsoft.com/office/drawing/2014/main" val="20003"/>
                    </a:ext>
                  </a:extLst>
                </a:gridCol>
                <a:gridCol w="859687">
                  <a:extLst>
                    <a:ext uri="{9D8B030D-6E8A-4147-A177-3AD203B41FA5}">
                      <a16:colId xmlns:a16="http://schemas.microsoft.com/office/drawing/2014/main" val="20004"/>
                    </a:ext>
                  </a:extLst>
                </a:gridCol>
                <a:gridCol w="859687">
                  <a:extLst>
                    <a:ext uri="{9D8B030D-6E8A-4147-A177-3AD203B41FA5}">
                      <a16:colId xmlns:a16="http://schemas.microsoft.com/office/drawing/2014/main" val="20005"/>
                    </a:ext>
                  </a:extLst>
                </a:gridCol>
                <a:gridCol w="840644">
                  <a:extLst>
                    <a:ext uri="{9D8B030D-6E8A-4147-A177-3AD203B41FA5}">
                      <a16:colId xmlns:a16="http://schemas.microsoft.com/office/drawing/2014/main" val="20006"/>
                    </a:ext>
                  </a:extLst>
                </a:gridCol>
                <a:gridCol w="816159">
                  <a:extLst>
                    <a:ext uri="{9D8B030D-6E8A-4147-A177-3AD203B41FA5}">
                      <a16:colId xmlns:a16="http://schemas.microsoft.com/office/drawing/2014/main" val="20007"/>
                    </a:ext>
                  </a:extLst>
                </a:gridCol>
                <a:gridCol w="587634">
                  <a:extLst>
                    <a:ext uri="{9D8B030D-6E8A-4147-A177-3AD203B41FA5}">
                      <a16:colId xmlns:a16="http://schemas.microsoft.com/office/drawing/2014/main" val="20008"/>
                    </a:ext>
                  </a:extLst>
                </a:gridCol>
                <a:gridCol w="522341">
                  <a:extLst>
                    <a:ext uri="{9D8B030D-6E8A-4147-A177-3AD203B41FA5}">
                      <a16:colId xmlns:a16="http://schemas.microsoft.com/office/drawing/2014/main" val="20009"/>
                    </a:ext>
                  </a:extLst>
                </a:gridCol>
              </a:tblGrid>
              <a:tr h="295547">
                <a:tc>
                  <a:txBody>
                    <a:bodyPr/>
                    <a:lstStyle/>
                    <a:p>
                      <a:pPr algn="ctr" fontAlgn="b"/>
                      <a:r>
                        <a:rPr lang="en-US" sz="1000" b="1" u="none" strike="noStrike" dirty="0">
                          <a:effectLst/>
                        </a:rPr>
                        <a:t>Clinic Name</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Clinic Cancelled</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Patient Cancelled</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Rescheduled</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Missed</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Kept</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Total</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Clinic Name</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No Show %</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fontAlgn="b"/>
                      <a:r>
                        <a:rPr lang="en-US" sz="1000" b="1" u="none" strike="noStrike" dirty="0">
                          <a:effectLst/>
                        </a:rPr>
                        <a:t>Kept Rate</a:t>
                      </a:r>
                      <a:endParaRPr lang="en-US" sz="1000" b="1"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295547">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0</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100%</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0%</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5547">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95547">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95547">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95547">
                <a:tc>
                  <a:txBody>
                    <a:bodyPr/>
                    <a:lstStyle/>
                    <a:p>
                      <a:pPr algn="r" fontAlgn="b"/>
                      <a:r>
                        <a:rPr lang="en-US" sz="900" u="none" strike="noStrike" dirty="0">
                          <a:ln>
                            <a:solidFill>
                              <a:sysClr val="windowText" lastClr="000000"/>
                            </a:solidFill>
                          </a:ln>
                          <a:effectLst/>
                        </a:rPr>
                        <a:t> </a:t>
                      </a:r>
                      <a:endParaRPr lang="en-US" sz="900" b="0" i="0" u="none" strike="noStrike" dirty="0">
                        <a:ln>
                          <a:solidFill>
                            <a:sysClr val="windowText" lastClr="000000"/>
                          </a:solidFill>
                        </a:ln>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295547">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r h="295547">
                <a:tc>
                  <a:txBody>
                    <a:bodyPr/>
                    <a:lstStyle/>
                    <a:p>
                      <a:pPr algn="r"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7"/>
                  </a:ext>
                </a:extLst>
              </a:tr>
              <a:tr h="295547">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8"/>
                  </a:ext>
                </a:extLst>
              </a:tr>
              <a:tr h="295547">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9"/>
                  </a:ext>
                </a:extLst>
              </a:tr>
              <a:tr h="295547">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a:effectLst/>
                        </a:rPr>
                        <a:t>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r>
                        <a:rPr lang="en-US" sz="900" u="none" strike="noStrike" dirty="0">
                          <a:effectLst/>
                        </a:rPr>
                        <a:t>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100%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0%</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295547">
                <a:tc>
                  <a:txBody>
                    <a:bodyPr/>
                    <a:lstStyle/>
                    <a:p>
                      <a:pPr algn="r" fontAlgn="b"/>
                      <a:r>
                        <a:rPr lang="en-US" sz="900" u="none" strike="noStrike">
                          <a:effectLst/>
                        </a:rPr>
                        <a:t>TOTALS</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                              -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a:effectLst/>
                        </a:rPr>
                        <a:t>                              - </a:t>
                      </a:r>
                      <a:endParaRPr lang="en-US" sz="900" b="0" i="0" u="none" strike="noStrike">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                              -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r" fontAlgn="b"/>
                      <a:r>
                        <a:rPr lang="en-US" sz="900" u="none" strike="noStrike" dirty="0">
                          <a:effectLst/>
                        </a:rPr>
                        <a:t>                              - </a:t>
                      </a:r>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fontAlgn="b"/>
                      <a:endParaRPr lang="en-US" sz="900" b="0" i="0" u="none" strike="noStrike" dirty="0">
                        <a:solidFill>
                          <a:srgbClr val="000000"/>
                        </a:solidFill>
                        <a:effectLst/>
                        <a:latin typeface="Calibri"/>
                      </a:endParaRPr>
                    </a:p>
                  </a:txBody>
                  <a:tcPr marL="8164" marR="8164" marT="8164"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793902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 Show Rate Report </a:t>
            </a:r>
          </a:p>
        </p:txBody>
      </p:sp>
      <p:sp>
        <p:nvSpPr>
          <p:cNvPr id="3" name="Slide Number Placeholder 2"/>
          <p:cNvSpPr>
            <a:spLocks noGrp="1"/>
          </p:cNvSpPr>
          <p:nvPr>
            <p:ph type="sldNum" sz="quarter" idx="12"/>
          </p:nvPr>
        </p:nvSpPr>
        <p:spPr/>
        <p:txBody>
          <a:bodyPr/>
          <a:lstStyle/>
          <a:p>
            <a:pPr>
              <a:defRPr/>
            </a:pPr>
            <a:fld id="{56551A3A-7E04-4872-B851-7645A55A4E6B}" type="slidenum">
              <a:rPr lang="en-US" smtClean="0"/>
              <a:pPr>
                <a:defRPr/>
              </a:pPr>
              <a:t>19</a:t>
            </a:fld>
            <a:endParaRPr lang="en-US" dirty="0"/>
          </a:p>
        </p:txBody>
      </p:sp>
      <p:graphicFrame>
        <p:nvGraphicFramePr>
          <p:cNvPr id="4" name="Chart 3">
            <a:extLst>
              <a:ext uri="{FF2B5EF4-FFF2-40B4-BE49-F238E27FC236}">
                <a16:creationId xmlns:a16="http://schemas.microsoft.com/office/drawing/2014/main" id="{00000000-0008-0000-1100-000002000000}"/>
              </a:ext>
            </a:extLst>
          </p:cNvPr>
          <p:cNvGraphicFramePr>
            <a:graphicFrameLocks/>
          </p:cNvGraphicFramePr>
          <p:nvPr>
            <p:extLst>
              <p:ext uri="{D42A27DB-BD31-4B8C-83A1-F6EECF244321}">
                <p14:modId xmlns:p14="http://schemas.microsoft.com/office/powerpoint/2010/main" val="3685754893"/>
              </p:ext>
            </p:extLst>
          </p:nvPr>
        </p:nvGraphicFramePr>
        <p:xfrm>
          <a:off x="1371600" y="1524000"/>
          <a:ext cx="6720840" cy="44386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9437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Provider Productivity </a:t>
            </a:r>
          </a:p>
        </p:txBody>
      </p:sp>
      <p:sp>
        <p:nvSpPr>
          <p:cNvPr id="3" name="Content Placeholder 2"/>
          <p:cNvSpPr>
            <a:spLocks noGrp="1"/>
          </p:cNvSpPr>
          <p:nvPr>
            <p:ph idx="1"/>
          </p:nvPr>
        </p:nvSpPr>
        <p:spPr>
          <a:xfrm>
            <a:off x="457200" y="1447800"/>
            <a:ext cx="7620000" cy="4800600"/>
          </a:xfrm>
        </p:spPr>
        <p:txBody>
          <a:bodyPr>
            <a:normAutofit/>
          </a:bodyPr>
          <a:lstStyle/>
          <a:p>
            <a:r>
              <a:rPr lang="en-US" sz="3200" dirty="0">
                <a:solidFill>
                  <a:schemeClr val="tx1"/>
                </a:solidFill>
                <a:latin typeface="+mj-lt"/>
              </a:rPr>
              <a:t>Provider productivity is impacted by provider efficiency, practice style &amp; preference </a:t>
            </a:r>
            <a:r>
              <a:rPr lang="en-US" sz="3200" b="1" dirty="0">
                <a:solidFill>
                  <a:schemeClr val="tx1"/>
                </a:solidFill>
                <a:latin typeface="+mj-lt"/>
              </a:rPr>
              <a:t>AND how clinical services are organized:</a:t>
            </a:r>
          </a:p>
          <a:p>
            <a:pPr lvl="1"/>
            <a:r>
              <a:rPr lang="en-US" sz="3000" dirty="0">
                <a:solidFill>
                  <a:schemeClr val="tx1"/>
                </a:solidFill>
                <a:latin typeface="+mj-lt"/>
              </a:rPr>
              <a:t>Demand for services</a:t>
            </a:r>
          </a:p>
          <a:p>
            <a:pPr lvl="1"/>
            <a:r>
              <a:rPr lang="en-US" sz="3000" dirty="0">
                <a:solidFill>
                  <a:schemeClr val="tx1"/>
                </a:solidFill>
                <a:latin typeface="+mj-lt"/>
              </a:rPr>
              <a:t>Best practice flow models</a:t>
            </a:r>
          </a:p>
          <a:p>
            <a:pPr lvl="1"/>
            <a:r>
              <a:rPr lang="en-US" sz="3000" dirty="0">
                <a:solidFill>
                  <a:schemeClr val="tx1"/>
                </a:solidFill>
                <a:latin typeface="+mj-lt"/>
              </a:rPr>
              <a:t>How services are scheduled</a:t>
            </a:r>
          </a:p>
          <a:p>
            <a:pPr lvl="1"/>
            <a:r>
              <a:rPr lang="en-US" sz="3000" dirty="0">
                <a:solidFill>
                  <a:schemeClr val="tx1"/>
                </a:solidFill>
                <a:latin typeface="+mj-lt"/>
              </a:rPr>
              <a:t>Staffing skill and licensure</a:t>
            </a:r>
          </a:p>
          <a:p>
            <a:pPr lvl="1"/>
            <a:r>
              <a:rPr lang="en-US" sz="3000" dirty="0">
                <a:solidFill>
                  <a:schemeClr val="tx1"/>
                </a:solidFill>
                <a:latin typeface="+mj-lt"/>
              </a:rPr>
              <a:t>Clinical space organization </a:t>
            </a:r>
          </a:p>
        </p:txBody>
      </p:sp>
      <p:sp>
        <p:nvSpPr>
          <p:cNvPr id="5" name="Slide Number Placeholder 4"/>
          <p:cNvSpPr>
            <a:spLocks noGrp="1"/>
          </p:cNvSpPr>
          <p:nvPr>
            <p:ph type="sldNum" sz="quarter" idx="12"/>
          </p:nvPr>
        </p:nvSpPr>
        <p:spPr/>
        <p:txBody>
          <a:bodyPr/>
          <a:lstStyle/>
          <a:p>
            <a:fld id="{9F29961A-A6AB-407E-B68D-7AEA2BACF9AA}" type="slidenum">
              <a:rPr lang="en-US" smtClean="0"/>
              <a:t>20</a:t>
            </a:fld>
            <a:endParaRPr lang="en-US" dirty="0"/>
          </a:p>
        </p:txBody>
      </p:sp>
    </p:spTree>
    <p:extLst>
      <p:ext uri="{BB962C8B-B14F-4D97-AF65-F5344CB8AC3E}">
        <p14:creationId xmlns:p14="http://schemas.microsoft.com/office/powerpoint/2010/main" val="2297557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2880"/>
            <a:ext cx="8229600" cy="1111664"/>
          </a:xfrm>
        </p:spPr>
        <p:txBody>
          <a:bodyPr>
            <a:normAutofit fontScale="90000"/>
          </a:bodyPr>
          <a:lstStyle/>
          <a:p>
            <a:pPr fontAlgn="auto">
              <a:spcAft>
                <a:spcPts val="0"/>
              </a:spcAft>
              <a:defRPr/>
            </a:pPr>
            <a:r>
              <a:rPr lang="en-US" sz="4400" dirty="0"/>
              <a:t>Public Health Productivity Benchmarks</a:t>
            </a:r>
          </a:p>
        </p:txBody>
      </p:sp>
      <p:sp>
        <p:nvSpPr>
          <p:cNvPr id="3" name="Content Placeholder 2"/>
          <p:cNvSpPr>
            <a:spLocks noGrp="1"/>
          </p:cNvSpPr>
          <p:nvPr>
            <p:ph idx="1"/>
          </p:nvPr>
        </p:nvSpPr>
        <p:spPr>
          <a:xfrm>
            <a:off x="304800" y="1524000"/>
            <a:ext cx="8686800" cy="4941332"/>
          </a:xfrm>
        </p:spPr>
        <p:txBody>
          <a:bodyPr rtlCol="0">
            <a:normAutofit/>
          </a:bodyPr>
          <a:lstStyle/>
          <a:p>
            <a:pPr fontAlgn="auto">
              <a:spcAft>
                <a:spcPts val="0"/>
              </a:spcAft>
              <a:buFont typeface="Arial" pitchFamily="34" charset="0"/>
              <a:buChar char="•"/>
              <a:defRPr/>
            </a:pPr>
            <a:r>
              <a:rPr lang="en-US" sz="2800" dirty="0">
                <a:solidFill>
                  <a:schemeClr val="tx1"/>
                </a:solidFill>
                <a:latin typeface="+mj-lt"/>
              </a:rPr>
              <a:t>Provider: 	Average 20 visits/day </a:t>
            </a:r>
            <a:endParaRPr lang="en-US" dirty="0">
              <a:solidFill>
                <a:schemeClr val="tx1"/>
              </a:solidFill>
              <a:latin typeface="+mj-lt"/>
            </a:endParaRPr>
          </a:p>
          <a:p>
            <a:pPr marL="114300" indent="0" fontAlgn="auto">
              <a:spcAft>
                <a:spcPts val="0"/>
              </a:spcAft>
              <a:buFont typeface="Arial" pitchFamily="34" charset="0"/>
              <a:buNone/>
              <a:defRPr/>
            </a:pPr>
            <a:r>
              <a:rPr lang="en-US" sz="2800" dirty="0">
                <a:solidFill>
                  <a:schemeClr val="tx1"/>
                </a:solidFill>
                <a:latin typeface="+mj-lt"/>
              </a:rPr>
              <a:t>			4,800 visits/year</a:t>
            </a:r>
          </a:p>
          <a:p>
            <a:pPr fontAlgn="auto">
              <a:spcAft>
                <a:spcPts val="0"/>
              </a:spcAft>
              <a:buFont typeface="Arial" pitchFamily="34" charset="0"/>
              <a:buChar char="•"/>
              <a:defRPr/>
            </a:pPr>
            <a:r>
              <a:rPr lang="en-US" sz="2800" dirty="0">
                <a:solidFill>
                  <a:schemeClr val="tx1"/>
                </a:solidFill>
                <a:latin typeface="+mj-lt"/>
              </a:rPr>
              <a:t>Nurse Clinic: 	Average 20 visits/day/RN</a:t>
            </a:r>
          </a:p>
          <a:p>
            <a:pPr marL="114300" indent="0" fontAlgn="auto">
              <a:spcAft>
                <a:spcPts val="0"/>
              </a:spcAft>
              <a:buFont typeface="Wingdings" pitchFamily="2" charset="2"/>
              <a:buNone/>
              <a:defRPr/>
            </a:pPr>
            <a:r>
              <a:rPr lang="en-US" sz="2800" dirty="0">
                <a:solidFill>
                  <a:schemeClr val="tx1"/>
                </a:solidFill>
                <a:latin typeface="+mj-lt"/>
              </a:rPr>
              <a:t>			4,800 visits/year</a:t>
            </a:r>
            <a:endParaRPr lang="en-US" sz="2600" dirty="0">
              <a:solidFill>
                <a:schemeClr val="tx1"/>
              </a:solidFill>
              <a:latin typeface="+mj-lt"/>
            </a:endParaRPr>
          </a:p>
          <a:p>
            <a:pPr fontAlgn="auto">
              <a:spcAft>
                <a:spcPts val="0"/>
              </a:spcAft>
              <a:buFont typeface="Arial" pitchFamily="34" charset="0"/>
              <a:buChar char="•"/>
              <a:defRPr/>
            </a:pPr>
            <a:r>
              <a:rPr lang="en-US" sz="2800" dirty="0">
                <a:solidFill>
                  <a:schemeClr val="tx1"/>
                </a:solidFill>
                <a:latin typeface="+mj-lt"/>
              </a:rPr>
              <a:t>CH ERNs:	Average 6* WCC exams/day </a:t>
            </a:r>
          </a:p>
          <a:p>
            <a:pPr marL="114300" indent="0" fontAlgn="auto">
              <a:spcAft>
                <a:spcPts val="0"/>
              </a:spcAft>
              <a:buFont typeface="Arial" pitchFamily="34" charset="0"/>
              <a:buNone/>
              <a:defRPr/>
            </a:pPr>
            <a:r>
              <a:rPr lang="en-US" sz="2800" dirty="0">
                <a:solidFill>
                  <a:schemeClr val="tx1"/>
                </a:solidFill>
                <a:latin typeface="+mj-lt"/>
              </a:rPr>
              <a:t>			with clinical support</a:t>
            </a:r>
          </a:p>
          <a:p>
            <a:pPr marL="114300" indent="0" fontAlgn="auto">
              <a:spcAft>
                <a:spcPts val="0"/>
              </a:spcAft>
              <a:buFont typeface="Arial" pitchFamily="34" charset="0"/>
              <a:buNone/>
              <a:defRPr/>
            </a:pPr>
            <a:r>
              <a:rPr lang="en-US" sz="2800" dirty="0">
                <a:solidFill>
                  <a:schemeClr val="tx1"/>
                </a:solidFill>
                <a:latin typeface="+mj-lt"/>
              </a:rPr>
              <a:t>			1,440  visits/year</a:t>
            </a:r>
          </a:p>
          <a:p>
            <a:pPr fontAlgn="auto">
              <a:spcAft>
                <a:spcPts val="0"/>
              </a:spcAft>
              <a:buFont typeface="Arial" pitchFamily="34" charset="0"/>
              <a:buChar char="•"/>
              <a:defRPr/>
            </a:pPr>
            <a:r>
              <a:rPr lang="en-US" sz="2800" dirty="0">
                <a:solidFill>
                  <a:schemeClr val="tx1"/>
                </a:solidFill>
                <a:latin typeface="+mj-lt"/>
              </a:rPr>
              <a:t>STD ERNs:</a:t>
            </a:r>
            <a:r>
              <a:rPr lang="en-US" sz="3200" dirty="0">
                <a:solidFill>
                  <a:schemeClr val="tx1"/>
                </a:solidFill>
                <a:latin typeface="+mj-lt"/>
              </a:rPr>
              <a:t>	</a:t>
            </a:r>
            <a:r>
              <a:rPr lang="en-US" sz="2800" dirty="0">
                <a:solidFill>
                  <a:schemeClr val="tx1"/>
                </a:solidFill>
                <a:latin typeface="+mj-lt"/>
              </a:rPr>
              <a:t>45 min full assessments; </a:t>
            </a:r>
            <a:r>
              <a:rPr lang="en-US" sz="2800" i="1" dirty="0">
                <a:solidFill>
                  <a:schemeClr val="tx1"/>
                </a:solidFill>
                <a:latin typeface="+mj-lt"/>
              </a:rPr>
              <a:t>visit 			          expectations based on demand</a:t>
            </a:r>
            <a:endParaRPr lang="en-US" sz="3200" i="1" dirty="0">
              <a:solidFill>
                <a:schemeClr val="tx1"/>
              </a:solidFill>
              <a:latin typeface="+mj-lt"/>
            </a:endParaRPr>
          </a:p>
        </p:txBody>
      </p:sp>
      <p:sp>
        <p:nvSpPr>
          <p:cNvPr id="30724" name="TextBox 3"/>
          <p:cNvSpPr txBox="1">
            <a:spLocks noChangeArrowheads="1"/>
          </p:cNvSpPr>
          <p:nvPr/>
        </p:nvSpPr>
        <p:spPr bwMode="auto">
          <a:xfrm>
            <a:off x="228600" y="6096000"/>
            <a:ext cx="8785418" cy="369332"/>
          </a:xfrm>
          <a:prstGeom prst="rect">
            <a:avLst/>
          </a:prstGeom>
          <a:noFill/>
          <a:ln w="9525">
            <a:noFill/>
            <a:miter lim="800000"/>
            <a:headEnd/>
            <a:tailEnd/>
          </a:ln>
        </p:spPr>
        <p:txBody>
          <a:bodyPr wrap="none">
            <a:spAutoFit/>
          </a:bodyPr>
          <a:lstStyle/>
          <a:p>
            <a:r>
              <a:rPr lang="en-US" b="1" i="1" dirty="0">
                <a:solidFill>
                  <a:srgbClr val="002060"/>
                </a:solidFill>
                <a:latin typeface="+mj-lt"/>
              </a:rPr>
              <a:t>Annual productivity &amp; capacity calculations based on 5 days/week X 48 Weeks</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21</a:t>
            </a:fld>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7620000" cy="1143000"/>
          </a:xfrm>
        </p:spPr>
        <p:txBody>
          <a:bodyPr/>
          <a:lstStyle/>
          <a:p>
            <a:pPr fontAlgn="auto">
              <a:spcAft>
                <a:spcPts val="0"/>
              </a:spcAft>
              <a:defRPr/>
            </a:pPr>
            <a:r>
              <a:rPr lang="en-US" sz="4400" dirty="0"/>
              <a:t>Public Health Staffing Model</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518" t="24291" r="31461" b="6641"/>
          <a:stretch/>
        </p:blipFill>
        <p:spPr bwMode="auto">
          <a:xfrm>
            <a:off x="304800" y="1598177"/>
            <a:ext cx="8382000" cy="5052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6" name="Group 15"/>
          <p:cNvGrpSpPr/>
          <p:nvPr/>
        </p:nvGrpSpPr>
        <p:grpSpPr>
          <a:xfrm>
            <a:off x="3398293" y="3764064"/>
            <a:ext cx="5257800" cy="2622533"/>
            <a:chOff x="3429000" y="3751263"/>
            <a:chExt cx="5257800" cy="2622533"/>
          </a:xfrm>
        </p:grpSpPr>
        <p:grpSp>
          <p:nvGrpSpPr>
            <p:cNvPr id="17" name="Group 16"/>
            <p:cNvGrpSpPr>
              <a:grpSpLocks/>
            </p:cNvGrpSpPr>
            <p:nvPr/>
          </p:nvGrpSpPr>
          <p:grpSpPr bwMode="auto">
            <a:xfrm>
              <a:off x="3429000" y="4105275"/>
              <a:ext cx="3519488" cy="2268521"/>
              <a:chOff x="2971800" y="3788052"/>
              <a:chExt cx="3519056" cy="2268462"/>
            </a:xfrm>
          </p:grpSpPr>
          <p:sp>
            <p:nvSpPr>
              <p:cNvPr id="22" name="Oval 21"/>
              <p:cNvSpPr/>
              <p:nvPr/>
            </p:nvSpPr>
            <p:spPr>
              <a:xfrm>
                <a:off x="3962279" y="3788052"/>
                <a:ext cx="1219051" cy="17779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TextBox 2"/>
              <p:cNvSpPr txBox="1">
                <a:spLocks noChangeArrowheads="1"/>
              </p:cNvSpPr>
              <p:nvPr/>
            </p:nvSpPr>
            <p:spPr bwMode="auto">
              <a:xfrm>
                <a:off x="2971800" y="5410200"/>
                <a:ext cx="3519056" cy="646314"/>
              </a:xfrm>
              <a:prstGeom prst="rect">
                <a:avLst/>
              </a:prstGeom>
              <a:noFill/>
              <a:ln w="9525">
                <a:solidFill>
                  <a:srgbClr val="FF0000"/>
                </a:solidFill>
                <a:miter lim="800000"/>
                <a:headEnd/>
                <a:tailEnd/>
              </a:ln>
            </p:spPr>
            <p:txBody>
              <a:bodyPr wrap="square">
                <a:spAutoFit/>
              </a:bodyPr>
              <a:lstStyle/>
              <a:p>
                <a:r>
                  <a:rPr lang="en-US" dirty="0">
                    <a:solidFill>
                      <a:srgbClr val="FF0000"/>
                    </a:solidFill>
                    <a:latin typeface="Franklin Gothic Book" pitchFamily="34" charset="0"/>
                  </a:rPr>
                  <a:t>Note: projected revenue based on </a:t>
                </a:r>
              </a:p>
              <a:p>
                <a:r>
                  <a:rPr lang="en-US" dirty="0">
                    <a:solidFill>
                      <a:srgbClr val="FF0000"/>
                    </a:solidFill>
                    <a:latin typeface="Franklin Gothic Book" pitchFamily="34" charset="0"/>
                  </a:rPr>
                  <a:t>100% reimbursement for services</a:t>
                </a:r>
              </a:p>
            </p:txBody>
          </p:sp>
          <p:cxnSp>
            <p:nvCxnSpPr>
              <p:cNvPr id="24" name="Straight Arrow Connector 23"/>
              <p:cNvCxnSpPr/>
              <p:nvPr/>
            </p:nvCxnSpPr>
            <p:spPr>
              <a:xfrm>
                <a:off x="4571804" y="3965847"/>
                <a:ext cx="0" cy="14445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18" name="Group 17"/>
            <p:cNvGrpSpPr>
              <a:grpSpLocks/>
            </p:cNvGrpSpPr>
            <p:nvPr/>
          </p:nvGrpSpPr>
          <p:grpSpPr bwMode="auto">
            <a:xfrm>
              <a:off x="4267200" y="3751263"/>
              <a:ext cx="4419600" cy="1422400"/>
              <a:chOff x="3733800" y="3403261"/>
              <a:chExt cx="4419600" cy="1422234"/>
            </a:xfrm>
          </p:grpSpPr>
          <p:sp>
            <p:nvSpPr>
              <p:cNvPr id="19" name="Oval 18"/>
              <p:cNvSpPr/>
              <p:nvPr/>
            </p:nvSpPr>
            <p:spPr>
              <a:xfrm>
                <a:off x="6781800" y="3403261"/>
                <a:ext cx="914400" cy="2380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TextBox 9"/>
              <p:cNvSpPr txBox="1">
                <a:spLocks noChangeArrowheads="1"/>
              </p:cNvSpPr>
              <p:nvPr/>
            </p:nvSpPr>
            <p:spPr bwMode="auto">
              <a:xfrm>
                <a:off x="3733800" y="4456163"/>
                <a:ext cx="4419600" cy="369332"/>
              </a:xfrm>
              <a:prstGeom prst="rect">
                <a:avLst/>
              </a:prstGeom>
              <a:solidFill>
                <a:srgbClr val="FF0000"/>
              </a:solidFill>
              <a:ln w="9525">
                <a:noFill/>
                <a:miter lim="800000"/>
                <a:headEnd/>
                <a:tailEnd/>
              </a:ln>
            </p:spPr>
            <p:txBody>
              <a:bodyPr>
                <a:spAutoFit/>
              </a:bodyPr>
              <a:lstStyle/>
              <a:p>
                <a:r>
                  <a:rPr lang="en-US" dirty="0">
                    <a:solidFill>
                      <a:schemeClr val="bg1"/>
                    </a:solidFill>
                    <a:latin typeface="Franklin Gothic Book" pitchFamily="34" charset="0"/>
                    <a:sym typeface="Wingdings" pitchFamily="2" charset="2"/>
                  </a:rPr>
                  <a:t>At avg 20 visits/day cost per visit = $65.65</a:t>
                </a:r>
                <a:endParaRPr lang="en-US" dirty="0">
                  <a:solidFill>
                    <a:schemeClr val="bg1"/>
                  </a:solidFill>
                  <a:latin typeface="Franklin Gothic Book" pitchFamily="34" charset="0"/>
                </a:endParaRPr>
              </a:p>
            </p:txBody>
          </p:sp>
          <p:cxnSp>
            <p:nvCxnSpPr>
              <p:cNvPr id="21" name="Straight Arrow Connector 20"/>
              <p:cNvCxnSpPr/>
              <p:nvPr/>
            </p:nvCxnSpPr>
            <p:spPr>
              <a:xfrm flipH="1">
                <a:off x="6415088" y="3641358"/>
                <a:ext cx="823912" cy="81429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sp>
        <p:nvSpPr>
          <p:cNvPr id="4" name="Rectangle 3"/>
          <p:cNvSpPr/>
          <p:nvPr/>
        </p:nvSpPr>
        <p:spPr>
          <a:xfrm>
            <a:off x="685800" y="5562601"/>
            <a:ext cx="22860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Based on 4,800 visits/YR x CPT 99213 ($78)</a:t>
            </a:r>
          </a:p>
        </p:txBody>
      </p:sp>
      <p:grpSp>
        <p:nvGrpSpPr>
          <p:cNvPr id="8" name="Group 7"/>
          <p:cNvGrpSpPr/>
          <p:nvPr/>
        </p:nvGrpSpPr>
        <p:grpSpPr>
          <a:xfrm>
            <a:off x="477671" y="4206976"/>
            <a:ext cx="3911223" cy="2211766"/>
            <a:chOff x="477671" y="4206976"/>
            <a:chExt cx="3911223" cy="2211766"/>
          </a:xfrm>
        </p:grpSpPr>
        <p:sp>
          <p:nvSpPr>
            <p:cNvPr id="5" name="TextBox 4"/>
            <p:cNvSpPr txBox="1"/>
            <p:nvPr/>
          </p:nvSpPr>
          <p:spPr>
            <a:xfrm>
              <a:off x="477671" y="5772411"/>
              <a:ext cx="2743200" cy="646331"/>
            </a:xfrm>
            <a:prstGeom prst="rect">
              <a:avLst/>
            </a:prstGeom>
            <a:noFill/>
            <a:ln>
              <a:solidFill>
                <a:srgbClr val="FF0000"/>
              </a:solidFill>
            </a:ln>
          </p:spPr>
          <p:txBody>
            <a:bodyPr wrap="square" rtlCol="0">
              <a:spAutoFit/>
            </a:bodyPr>
            <a:lstStyle/>
            <a:p>
              <a:r>
                <a:rPr lang="en-US" dirty="0">
                  <a:solidFill>
                    <a:srgbClr val="FF0000"/>
                  </a:solidFill>
                </a:rPr>
                <a:t>Based on 4,800 visits/YR x CPT 99213 ($78)</a:t>
              </a:r>
            </a:p>
          </p:txBody>
        </p:sp>
        <p:cxnSp>
          <p:nvCxnSpPr>
            <p:cNvPr id="7" name="Straight Arrow Connector 6"/>
            <p:cNvCxnSpPr>
              <a:stCxn id="22" idx="2"/>
            </p:cNvCxnSpPr>
            <p:nvPr/>
          </p:nvCxnSpPr>
          <p:spPr>
            <a:xfrm flipH="1">
              <a:off x="2304197" y="4206976"/>
              <a:ext cx="2084697" cy="154489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3" name="Slide Number Placeholder 2"/>
          <p:cNvSpPr>
            <a:spLocks noGrp="1"/>
          </p:cNvSpPr>
          <p:nvPr>
            <p:ph type="sldNum" sz="quarter" idx="12"/>
          </p:nvPr>
        </p:nvSpPr>
        <p:spPr/>
        <p:txBody>
          <a:bodyPr/>
          <a:lstStyle/>
          <a:p>
            <a:pPr>
              <a:defRPr/>
            </a:pPr>
            <a:fld id="{072B7C4C-93AC-4C47-B9E3-A61DB8ED4434}" type="slidenum">
              <a:rPr lang="en-US" smtClean="0"/>
              <a:pPr>
                <a:defRPr/>
              </a:pPr>
              <a:t>22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648"/>
            <a:ext cx="7620000" cy="1143000"/>
          </a:xfrm>
        </p:spPr>
        <p:txBody>
          <a:bodyPr>
            <a:normAutofit fontScale="90000"/>
          </a:bodyPr>
          <a:lstStyle/>
          <a:p>
            <a:pPr fontAlgn="auto">
              <a:spcAft>
                <a:spcPts val="0"/>
              </a:spcAft>
              <a:defRPr/>
            </a:pPr>
            <a:r>
              <a:rPr lang="en-US" dirty="0"/>
              <a:t>The bottom line for SCHD</a:t>
            </a:r>
          </a:p>
        </p:txBody>
      </p:sp>
      <p:pic>
        <p:nvPicPr>
          <p:cNvPr id="43011" name="Content Placeholder 4"/>
          <p:cNvPicPr>
            <a:picLocks noGrp="1" noChangeAspect="1" noChangeArrowheads="1"/>
          </p:cNvPicPr>
          <p:nvPr>
            <p:ph idx="1"/>
          </p:nvPr>
        </p:nvPicPr>
        <p:blipFill rotWithShape="1">
          <a:blip r:embed="rId3"/>
          <a:srcRect l="49845" t="26724" r="33237" b="31860"/>
          <a:stretch/>
        </p:blipFill>
        <p:spPr>
          <a:xfrm>
            <a:off x="2362200" y="1616122"/>
            <a:ext cx="2286000" cy="4919663"/>
          </a:xfrm>
        </p:spPr>
      </p:pic>
      <p:sp>
        <p:nvSpPr>
          <p:cNvPr id="43012" name="TextBox 5"/>
          <p:cNvSpPr txBox="1">
            <a:spLocks noChangeArrowheads="1"/>
          </p:cNvSpPr>
          <p:nvPr/>
        </p:nvSpPr>
        <p:spPr bwMode="auto">
          <a:xfrm>
            <a:off x="4800600" y="1722082"/>
            <a:ext cx="3935412" cy="4754563"/>
          </a:xfrm>
          <a:prstGeom prst="rect">
            <a:avLst/>
          </a:prstGeom>
          <a:noFill/>
          <a:ln w="9525">
            <a:noFill/>
            <a:miter lim="800000"/>
            <a:headEnd/>
            <a:tailEnd/>
          </a:ln>
        </p:spPr>
        <p:txBody>
          <a:bodyPr>
            <a:spAutoFit/>
          </a:bodyPr>
          <a:lstStyle/>
          <a:p>
            <a:r>
              <a:rPr lang="en-US" sz="2200" dirty="0">
                <a:latin typeface="Franklin Gothic Book" pitchFamily="34" charset="0"/>
              </a:rPr>
              <a:t>Cost per visit at benchmark productivity: </a:t>
            </a:r>
            <a:r>
              <a:rPr lang="en-US" sz="2200" dirty="0">
                <a:solidFill>
                  <a:srgbClr val="FF0000"/>
                </a:solidFill>
                <a:latin typeface="Franklin Gothic Book" pitchFamily="34" charset="0"/>
              </a:rPr>
              <a:t>$158</a:t>
            </a:r>
          </a:p>
          <a:p>
            <a:r>
              <a:rPr lang="en-US" sz="1300" i="1" dirty="0">
                <a:latin typeface="Franklin Gothic Book" pitchFamily="34" charset="0"/>
              </a:rPr>
              <a:t>$1,137,760 divided by 7,200 visits (1.5 FTE)</a:t>
            </a:r>
          </a:p>
          <a:p>
            <a:endParaRPr lang="en-US" sz="1300" i="1" dirty="0">
              <a:latin typeface="Franklin Gothic Book" pitchFamily="34" charset="0"/>
            </a:endParaRPr>
          </a:p>
          <a:p>
            <a:r>
              <a:rPr lang="en-US" sz="2200" dirty="0">
                <a:latin typeface="Franklin Gothic Book" pitchFamily="34" charset="0"/>
              </a:rPr>
              <a:t>Cost per visit at 50% productivity:  </a:t>
            </a:r>
            <a:r>
              <a:rPr lang="en-US" sz="2200" dirty="0">
                <a:solidFill>
                  <a:srgbClr val="FF0000"/>
                </a:solidFill>
                <a:latin typeface="Franklin Gothic Book" pitchFamily="34" charset="0"/>
              </a:rPr>
              <a:t>$316</a:t>
            </a:r>
          </a:p>
          <a:p>
            <a:r>
              <a:rPr lang="en-US" sz="1300" i="1" dirty="0">
                <a:latin typeface="Franklin Gothic Book" pitchFamily="34" charset="0"/>
              </a:rPr>
              <a:t>$1,137,760 divided by 7,200 visits (1.5 FTE)</a:t>
            </a: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a:p>
            <a:endParaRPr lang="en-US" sz="2200" dirty="0">
              <a:latin typeface="Franklin Gothic Book" pitchFamily="34" charset="0"/>
            </a:endParaRPr>
          </a:p>
        </p:txBody>
      </p:sp>
      <p:sp>
        <p:nvSpPr>
          <p:cNvPr id="43013" name="TextBox 7"/>
          <p:cNvSpPr txBox="1">
            <a:spLocks noChangeArrowheads="1"/>
          </p:cNvSpPr>
          <p:nvPr/>
        </p:nvSpPr>
        <p:spPr bwMode="auto">
          <a:xfrm>
            <a:off x="2651125" y="5867400"/>
            <a:ext cx="625475" cy="307975"/>
          </a:xfrm>
          <a:prstGeom prst="rect">
            <a:avLst/>
          </a:prstGeom>
          <a:noFill/>
          <a:ln w="9525">
            <a:noFill/>
            <a:miter lim="800000"/>
            <a:headEnd/>
            <a:tailEnd/>
          </a:ln>
        </p:spPr>
        <p:txBody>
          <a:bodyPr wrap="none">
            <a:spAutoFit/>
          </a:bodyPr>
          <a:lstStyle/>
          <a:p>
            <a:r>
              <a:rPr lang="en-US" sz="1400" i="1" dirty="0">
                <a:solidFill>
                  <a:srgbClr val="FF0000"/>
                </a:solidFill>
                <a:latin typeface="Franklin Gothic Book" pitchFamily="34" charset="0"/>
              </a:rPr>
              <a:t>minus</a:t>
            </a:r>
          </a:p>
        </p:txBody>
      </p:sp>
      <p:sp>
        <p:nvSpPr>
          <p:cNvPr id="43014" name="TextBox 8"/>
          <p:cNvSpPr txBox="1">
            <a:spLocks noChangeArrowheads="1"/>
          </p:cNvSpPr>
          <p:nvPr/>
        </p:nvSpPr>
        <p:spPr bwMode="auto">
          <a:xfrm>
            <a:off x="4781550" y="3784291"/>
            <a:ext cx="3954462" cy="2862263"/>
          </a:xfrm>
          <a:prstGeom prst="rect">
            <a:avLst/>
          </a:prstGeom>
          <a:noFill/>
          <a:ln w="9525">
            <a:noFill/>
            <a:miter lim="800000"/>
            <a:headEnd/>
            <a:tailEnd/>
          </a:ln>
        </p:spPr>
        <p:txBody>
          <a:bodyPr>
            <a:spAutoFit/>
          </a:bodyPr>
          <a:lstStyle/>
          <a:p>
            <a:r>
              <a:rPr lang="en-US" sz="2200" dirty="0">
                <a:latin typeface="Franklin Gothic Book" pitchFamily="34" charset="0"/>
              </a:rPr>
              <a:t>Projected revenue minus cost at benchmark:  </a:t>
            </a:r>
            <a:r>
              <a:rPr lang="en-US" sz="2200" dirty="0">
                <a:solidFill>
                  <a:srgbClr val="FF0000"/>
                </a:solidFill>
                <a:latin typeface="Franklin Gothic Book" pitchFamily="34" charset="0"/>
              </a:rPr>
              <a:t>(-$576,160)</a:t>
            </a:r>
          </a:p>
          <a:p>
            <a:r>
              <a:rPr lang="en-US" sz="1300" dirty="0">
                <a:latin typeface="Franklin Gothic Book" pitchFamily="34" charset="0"/>
              </a:rPr>
              <a:t>$1,137,760 minus benchmark projected revenue $562,600 = </a:t>
            </a:r>
            <a:r>
              <a:rPr lang="en-US" sz="1300" dirty="0">
                <a:solidFill>
                  <a:srgbClr val="FF0000"/>
                </a:solidFill>
                <a:latin typeface="Franklin Gothic Book" pitchFamily="34" charset="0"/>
              </a:rPr>
              <a:t>(-$576,160)</a:t>
            </a:r>
          </a:p>
          <a:p>
            <a:endParaRPr lang="en-US" sz="1300" dirty="0">
              <a:solidFill>
                <a:srgbClr val="FF0000"/>
              </a:solidFill>
              <a:latin typeface="Franklin Gothic Book" pitchFamily="34" charset="0"/>
            </a:endParaRPr>
          </a:p>
          <a:p>
            <a:r>
              <a:rPr lang="en-US" sz="2200" dirty="0">
                <a:latin typeface="Franklin Gothic Book" pitchFamily="34" charset="0"/>
              </a:rPr>
              <a:t>37% Medicaid revenue minus cost = </a:t>
            </a:r>
            <a:r>
              <a:rPr lang="en-US" sz="2200" dirty="0">
                <a:solidFill>
                  <a:srgbClr val="FF0000"/>
                </a:solidFill>
                <a:latin typeface="Franklin Gothic Book" pitchFamily="34" charset="0"/>
              </a:rPr>
              <a:t>(-$929, 968)</a:t>
            </a:r>
          </a:p>
          <a:p>
            <a:r>
              <a:rPr lang="en-US" sz="1300" i="1" dirty="0">
                <a:latin typeface="Franklin Gothic Book" pitchFamily="34" charset="0"/>
              </a:rPr>
              <a:t>37% of projected revenue $561,600 = $207,792 subtracted from staffing costs $1,137,760 = </a:t>
            </a:r>
          </a:p>
          <a:p>
            <a:r>
              <a:rPr lang="en-US" sz="1300" i="1" dirty="0">
                <a:solidFill>
                  <a:srgbClr val="FF0000"/>
                </a:solidFill>
                <a:latin typeface="Franklin Gothic Book" pitchFamily="34" charset="0"/>
              </a:rPr>
              <a:t>(-$929,968)</a:t>
            </a:r>
          </a:p>
          <a:p>
            <a:endParaRPr lang="en-US" sz="1400" dirty="0">
              <a:latin typeface="Franklin Gothic Book" pitchFamily="34" charset="0"/>
            </a:endParaRPr>
          </a:p>
        </p:txBody>
      </p:sp>
      <p:pic>
        <p:nvPicPr>
          <p:cNvPr id="8" name="Content Placeholder 4"/>
          <p:cNvPicPr>
            <a:picLocks noChangeAspect="1" noChangeArrowheads="1"/>
          </p:cNvPicPr>
          <p:nvPr/>
        </p:nvPicPr>
        <p:blipFill rotWithShape="1">
          <a:blip r:embed="rId3"/>
          <a:srcRect l="20477" t="26724" r="65223" b="31860"/>
          <a:stretch/>
        </p:blipFill>
        <p:spPr bwMode="auto">
          <a:xfrm>
            <a:off x="304800" y="1616122"/>
            <a:ext cx="2057400" cy="4919663"/>
          </a:xfrm>
          <a:prstGeom prst="rect">
            <a:avLst/>
          </a:prstGeom>
          <a:noFill/>
          <a:ln w="9525">
            <a:noFill/>
            <a:miter lim="800000"/>
            <a:headEnd/>
            <a:tailEnd/>
          </a:ln>
        </p:spPr>
      </p:pic>
      <p:sp>
        <p:nvSpPr>
          <p:cNvPr id="3" name="Slide Number Placeholder 2"/>
          <p:cNvSpPr>
            <a:spLocks noGrp="1"/>
          </p:cNvSpPr>
          <p:nvPr>
            <p:ph type="sldNum" sz="quarter" idx="12"/>
          </p:nvPr>
        </p:nvSpPr>
        <p:spPr/>
        <p:txBody>
          <a:bodyPr/>
          <a:lstStyle/>
          <a:p>
            <a:pPr>
              <a:defRPr/>
            </a:pPr>
            <a:fld id="{072B7C4C-93AC-4C47-B9E3-A61DB8ED4434}" type="slidenum">
              <a:rPr lang="en-US" smtClean="0"/>
              <a:pPr>
                <a:defRPr/>
              </a:pPr>
              <a:t>23</a:t>
            </a:fld>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a:xfrm>
            <a:off x="457200" y="1752600"/>
            <a:ext cx="8229600" cy="4525963"/>
          </a:xfrm>
        </p:spPr>
        <p:txBody>
          <a:bodyPr/>
          <a:lstStyle/>
          <a:p>
            <a:r>
              <a:rPr lang="en-US" sz="3200" dirty="0">
                <a:latin typeface="+mj-lt"/>
              </a:rPr>
              <a:t>What did you learn from review of provider and staff productivity data and the impact on cost of care?</a:t>
            </a:r>
          </a:p>
          <a:p>
            <a:pPr marL="0" indent="0">
              <a:buNone/>
            </a:pPr>
            <a:endParaRPr lang="en-US" sz="1800" dirty="0">
              <a:latin typeface="+mj-lt"/>
            </a:endParaRPr>
          </a:p>
          <a:p>
            <a:r>
              <a:rPr lang="en-US" sz="3200" dirty="0">
                <a:latin typeface="+mj-lt"/>
              </a:rPr>
              <a:t>What questions do you have regarding the staffing model or benchmarks?</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24</a:t>
            </a:fld>
            <a:endParaRPr lang="en-US" dirty="0"/>
          </a:p>
        </p:txBody>
      </p:sp>
      <p:graphicFrame>
        <p:nvGraphicFramePr>
          <p:cNvPr id="6" name="Diagram 5"/>
          <p:cNvGraphicFramePr/>
          <p:nvPr>
            <p:extLst>
              <p:ext uri="{D42A27DB-BD31-4B8C-83A1-F6EECF244321}">
                <p14:modId xmlns:p14="http://schemas.microsoft.com/office/powerpoint/2010/main" val="252579288"/>
              </p:ext>
            </p:extLst>
          </p:nvPr>
        </p:nvGraphicFramePr>
        <p:xfrm>
          <a:off x="609600" y="4876800"/>
          <a:ext cx="8077200" cy="2235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3050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a:t>
            </a:r>
          </a:p>
        </p:txBody>
      </p:sp>
      <p:sp>
        <p:nvSpPr>
          <p:cNvPr id="3" name="Content Placeholder 2"/>
          <p:cNvSpPr>
            <a:spLocks noGrp="1"/>
          </p:cNvSpPr>
          <p:nvPr>
            <p:ph idx="1"/>
          </p:nvPr>
        </p:nvSpPr>
        <p:spPr/>
        <p:txBody>
          <a:bodyPr/>
          <a:lstStyle/>
          <a:p>
            <a:pPr marL="0" lvl="0" indent="0">
              <a:buNone/>
            </a:pPr>
            <a:r>
              <a:rPr lang="en-US" sz="3200" dirty="0">
                <a:solidFill>
                  <a:schemeClr val="tx1"/>
                </a:solidFill>
                <a:latin typeface="+mj-lt"/>
              </a:rPr>
              <a:t>Complete the Readiness Assessment which requires completion of:</a:t>
            </a:r>
          </a:p>
          <a:p>
            <a:pPr marL="0" lvl="0" indent="0">
              <a:buNone/>
            </a:pPr>
            <a:r>
              <a:rPr lang="en-US" sz="3200" dirty="0">
                <a:solidFill>
                  <a:schemeClr val="tx1"/>
                </a:solidFill>
                <a:latin typeface="+mj-lt"/>
                <a:hlinkClick r:id="rId3"/>
              </a:rPr>
              <a:t>http://publichealth.nc.gov/lhd/</a:t>
            </a:r>
            <a:endParaRPr lang="en-US" sz="3200" dirty="0">
              <a:solidFill>
                <a:schemeClr val="tx1"/>
              </a:solidFill>
              <a:latin typeface="+mj-lt"/>
            </a:endParaRPr>
          </a:p>
          <a:p>
            <a:pPr marL="0" lvl="0" indent="0">
              <a:buNone/>
            </a:pPr>
            <a:endParaRPr lang="en-US" sz="3200" dirty="0">
              <a:solidFill>
                <a:schemeClr val="tx1"/>
              </a:solidFill>
              <a:latin typeface="+mj-lt"/>
            </a:endParaRPr>
          </a:p>
          <a:p>
            <a:pPr lvl="0"/>
            <a:r>
              <a:rPr lang="en-US" sz="3200" dirty="0">
                <a:solidFill>
                  <a:schemeClr val="tx1"/>
                </a:solidFill>
                <a:latin typeface="+mj-lt"/>
              </a:rPr>
              <a:t>Readiness Assessment</a:t>
            </a:r>
          </a:p>
          <a:p>
            <a:pPr lvl="0"/>
            <a:r>
              <a:rPr lang="en-US" sz="3200" dirty="0">
                <a:solidFill>
                  <a:schemeClr val="tx1"/>
                </a:solidFill>
                <a:latin typeface="+mj-lt"/>
              </a:rPr>
              <a:t>Practice Management Financial Workbook</a:t>
            </a:r>
          </a:p>
          <a:p>
            <a:pPr lvl="0"/>
            <a:r>
              <a:rPr lang="en-US" sz="3200" dirty="0">
                <a:solidFill>
                  <a:schemeClr val="tx1"/>
                </a:solidFill>
                <a:latin typeface="+mj-lt"/>
              </a:rPr>
              <a:t>Practice Management Clinical Workbook</a:t>
            </a:r>
          </a:p>
          <a:p>
            <a:pPr marL="0" lvl="0" indent="0">
              <a:buNone/>
            </a:pPr>
            <a:endParaRPr lang="en-US" sz="3200" dirty="0">
              <a:solidFill>
                <a:schemeClr val="tx1"/>
              </a:solidFill>
            </a:endParaRPr>
          </a:p>
          <a:p>
            <a:pPr marL="0" lvl="0" indent="0">
              <a:buNone/>
            </a:pPr>
            <a:endParaRPr lang="en-US" sz="3200" dirty="0"/>
          </a:p>
          <a:p>
            <a:endParaRPr lang="en-US" sz="3200"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25</a:t>
            </a:fld>
            <a:endParaRPr lang="en-US" dirty="0"/>
          </a:p>
        </p:txBody>
      </p:sp>
    </p:spTree>
    <p:extLst>
      <p:ext uri="{BB962C8B-B14F-4D97-AF65-F5344CB8AC3E}">
        <p14:creationId xmlns:p14="http://schemas.microsoft.com/office/powerpoint/2010/main" val="3882396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Continued</a:t>
            </a:r>
          </a:p>
        </p:txBody>
      </p:sp>
      <p:sp>
        <p:nvSpPr>
          <p:cNvPr id="3" name="Content Placeholder 2"/>
          <p:cNvSpPr>
            <a:spLocks noGrp="1"/>
          </p:cNvSpPr>
          <p:nvPr>
            <p:ph idx="1"/>
          </p:nvPr>
        </p:nvSpPr>
        <p:spPr/>
        <p:txBody>
          <a:bodyPr/>
          <a:lstStyle/>
          <a:p>
            <a:pPr marL="0" indent="0">
              <a:buNone/>
            </a:pPr>
            <a:r>
              <a:rPr lang="en-US" sz="3200" dirty="0">
                <a:solidFill>
                  <a:schemeClr val="tx1"/>
                </a:solidFill>
                <a:latin typeface="+mj-lt"/>
                <a:cs typeface="Times New Roman" panose="02020603050405020304" pitchFamily="18" charset="0"/>
              </a:rPr>
              <a:t>Additional tools that may need to be completed include:</a:t>
            </a:r>
          </a:p>
          <a:p>
            <a:pPr marL="0" indent="0">
              <a:buNone/>
            </a:pPr>
            <a:r>
              <a:rPr lang="en-US" u="sng" dirty="0">
                <a:solidFill>
                  <a:schemeClr val="tx1"/>
                </a:solidFill>
                <a:latin typeface="+mj-lt"/>
                <a:cs typeface="Times New Roman" panose="02020603050405020304" pitchFamily="18" charset="0"/>
                <a:hlinkClick r:id="rId3"/>
              </a:rPr>
              <a:t>http://publichealth.nc.gov/lhd/</a:t>
            </a:r>
            <a:endParaRPr lang="en-US" dirty="0">
              <a:solidFill>
                <a:schemeClr val="tx1"/>
              </a:solidFill>
              <a:latin typeface="+mj-lt"/>
              <a:cs typeface="Times New Roman" panose="02020603050405020304" pitchFamily="18" charset="0"/>
            </a:endParaRPr>
          </a:p>
          <a:p>
            <a:pPr marL="0" indent="0">
              <a:buNone/>
            </a:pPr>
            <a:endParaRPr lang="en-US" dirty="0">
              <a:solidFill>
                <a:schemeClr val="tx1"/>
              </a:solidFill>
              <a:latin typeface="+mj-lt"/>
              <a:cs typeface="Times New Roman" panose="02020603050405020304" pitchFamily="18" charset="0"/>
            </a:endParaRPr>
          </a:p>
          <a:p>
            <a:pPr lvl="0"/>
            <a:r>
              <a:rPr lang="en-US" sz="2800" dirty="0">
                <a:solidFill>
                  <a:schemeClr val="tx1"/>
                </a:solidFill>
                <a:latin typeface="+mj-lt"/>
                <a:cs typeface="Times New Roman" panose="02020603050405020304" pitchFamily="18" charset="0"/>
              </a:rPr>
              <a:t>Demand Tracking Log</a:t>
            </a:r>
          </a:p>
          <a:p>
            <a:pPr lvl="0"/>
            <a:r>
              <a:rPr lang="en-US" sz="2800" dirty="0">
                <a:solidFill>
                  <a:schemeClr val="tx1"/>
                </a:solidFill>
                <a:latin typeface="+mj-lt"/>
                <a:cs typeface="Times New Roman" panose="02020603050405020304" pitchFamily="18" charset="0"/>
              </a:rPr>
              <a:t>GEMBA/Waste Walk</a:t>
            </a:r>
          </a:p>
          <a:p>
            <a:pPr lvl="0"/>
            <a:r>
              <a:rPr lang="en-US" sz="2800" dirty="0">
                <a:solidFill>
                  <a:schemeClr val="tx1"/>
                </a:solidFill>
                <a:latin typeface="+mj-lt"/>
                <a:cs typeface="Times New Roman" panose="02020603050405020304" pitchFamily="18" charset="0"/>
              </a:rPr>
              <a:t>Patient Flow Analysis Data Collection Tool </a:t>
            </a:r>
          </a:p>
          <a:p>
            <a:pPr marL="0" lvl="0" indent="0">
              <a:buNone/>
            </a:pPr>
            <a:r>
              <a:rPr lang="en-US" sz="2800" dirty="0">
                <a:solidFill>
                  <a:schemeClr val="tx1"/>
                </a:solidFill>
                <a:latin typeface="+mj-lt"/>
                <a:cs typeface="Times New Roman" panose="02020603050405020304" pitchFamily="18" charset="0"/>
              </a:rPr>
              <a:t>   (Time Study)</a:t>
            </a:r>
          </a:p>
          <a:p>
            <a:endParaRPr lang="en-US" sz="2800" b="1" dirty="0">
              <a:solidFill>
                <a:schemeClr val="tx1"/>
              </a:solidFill>
            </a:endParaRP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26</a:t>
            </a:fld>
            <a:endParaRPr lang="en-US" dirty="0"/>
          </a:p>
        </p:txBody>
      </p:sp>
    </p:spTree>
    <p:extLst>
      <p:ext uri="{BB962C8B-B14F-4D97-AF65-F5344CB8AC3E}">
        <p14:creationId xmlns:p14="http://schemas.microsoft.com/office/powerpoint/2010/main" val="3296223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a:t>
            </a:r>
          </a:p>
        </p:txBody>
      </p:sp>
      <p:sp>
        <p:nvSpPr>
          <p:cNvPr id="3" name="Content Placeholder 2"/>
          <p:cNvSpPr>
            <a:spLocks noGrp="1"/>
          </p:cNvSpPr>
          <p:nvPr>
            <p:ph idx="1"/>
          </p:nvPr>
        </p:nvSpPr>
        <p:spPr/>
        <p:txBody>
          <a:bodyPr/>
          <a:lstStyle/>
          <a:p>
            <a:pPr marL="0" indent="0">
              <a:buClrTx/>
              <a:buNone/>
            </a:pPr>
            <a:r>
              <a:rPr lang="en-US" sz="3200" dirty="0">
                <a:solidFill>
                  <a:schemeClr val="tx1"/>
                </a:solidFill>
                <a:latin typeface="+mj-lt"/>
                <a:cs typeface="Times New Roman" panose="02020603050405020304" pitchFamily="18" charset="0"/>
              </a:rPr>
              <a:t>Analyzing Data may include review of:</a:t>
            </a:r>
          </a:p>
          <a:p>
            <a:pPr marL="0" indent="0">
              <a:buClrTx/>
              <a:buNone/>
            </a:pPr>
            <a:endParaRPr lang="en-US" sz="3200" dirty="0">
              <a:solidFill>
                <a:schemeClr val="tx1"/>
              </a:solidFill>
              <a:latin typeface="+mj-lt"/>
              <a:cs typeface="Times New Roman" panose="02020603050405020304" pitchFamily="18" charset="0"/>
            </a:endParaRPr>
          </a:p>
          <a:p>
            <a:pPr>
              <a:buClrTx/>
              <a:buFont typeface="Courier New" panose="02070309020205020404" pitchFamily="49" charset="0"/>
              <a:buChar char="o"/>
            </a:pPr>
            <a:r>
              <a:rPr lang="en-US" sz="3200" dirty="0">
                <a:solidFill>
                  <a:schemeClr val="tx1"/>
                </a:solidFill>
                <a:latin typeface="+mj-lt"/>
                <a:cs typeface="Times New Roman" panose="02020603050405020304" pitchFamily="18" charset="0"/>
              </a:rPr>
              <a:t>Financial and Clinical Workbook Reports</a:t>
            </a:r>
          </a:p>
          <a:p>
            <a:pPr>
              <a:buClrTx/>
              <a:buFont typeface="Courier New" panose="02070309020205020404" pitchFamily="49" charset="0"/>
              <a:buChar char="o"/>
            </a:pPr>
            <a:r>
              <a:rPr lang="en-US" sz="3200" dirty="0">
                <a:solidFill>
                  <a:schemeClr val="tx1"/>
                </a:solidFill>
                <a:latin typeface="+mj-lt"/>
                <a:cs typeface="Times New Roman" panose="02020603050405020304" pitchFamily="18" charset="0"/>
              </a:rPr>
              <a:t>Observational Analysis</a:t>
            </a:r>
          </a:p>
          <a:p>
            <a:pPr>
              <a:buClrTx/>
              <a:buFont typeface="Courier New" panose="02070309020205020404" pitchFamily="49" charset="0"/>
              <a:buChar char="o"/>
            </a:pPr>
            <a:r>
              <a:rPr lang="en-US" sz="3200" dirty="0">
                <a:solidFill>
                  <a:schemeClr val="tx1"/>
                </a:solidFill>
                <a:latin typeface="+mj-lt"/>
                <a:cs typeface="Times New Roman" panose="02020603050405020304" pitchFamily="18" charset="0"/>
              </a:rPr>
              <a:t>Client/Staff Surveys</a:t>
            </a:r>
          </a:p>
          <a:p>
            <a:pPr marL="0" indent="0">
              <a:buClrTx/>
              <a:buNone/>
            </a:pPr>
            <a:endParaRPr lang="en-US" sz="3200" dirty="0">
              <a:solidFill>
                <a:schemeClr val="tx1"/>
              </a:solidFill>
              <a:latin typeface="+mj-lt"/>
              <a:cs typeface="Times New Roman" panose="02020603050405020304" pitchFamily="18" charset="0"/>
            </a:endParaRPr>
          </a:p>
          <a:p>
            <a:pPr>
              <a:buClrTx/>
              <a:buFont typeface="Wingdings" panose="05000000000000000000" pitchFamily="2" charset="2"/>
              <a:buChar char="Ø"/>
            </a:pPr>
            <a:endParaRPr lang="en-US" dirty="0"/>
          </a:p>
          <a:p>
            <a:pPr>
              <a:buClrTx/>
              <a:buFont typeface="Courier New" panose="02070309020205020404" pitchFamily="49" charset="0"/>
              <a:buChar char="o"/>
            </a:pPr>
            <a:endParaRPr lang="en-US"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27</a:t>
            </a:fld>
            <a:endParaRPr lang="en-US" dirty="0"/>
          </a:p>
        </p:txBody>
      </p:sp>
    </p:spTree>
    <p:extLst>
      <p:ext uri="{BB962C8B-B14F-4D97-AF65-F5344CB8AC3E}">
        <p14:creationId xmlns:p14="http://schemas.microsoft.com/office/powerpoint/2010/main" val="859223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a:t>
            </a:r>
          </a:p>
        </p:txBody>
      </p:sp>
      <p:sp>
        <p:nvSpPr>
          <p:cNvPr id="3" name="Content Placeholder 2"/>
          <p:cNvSpPr>
            <a:spLocks noGrp="1"/>
          </p:cNvSpPr>
          <p:nvPr>
            <p:ph idx="1"/>
          </p:nvPr>
        </p:nvSpPr>
        <p:spPr>
          <a:ln>
            <a:noFill/>
          </a:ln>
        </p:spPr>
        <p:txBody>
          <a:bodyPr/>
          <a:lstStyle/>
          <a:p>
            <a:pPr marL="0" lvl="0" indent="0">
              <a:buNone/>
            </a:pPr>
            <a:r>
              <a:rPr lang="en-US" sz="3600" dirty="0">
                <a:solidFill>
                  <a:schemeClr val="tx1"/>
                </a:solidFill>
                <a:latin typeface="+mj-lt"/>
                <a:cs typeface="Times New Roman" panose="02020603050405020304" pitchFamily="18" charset="0"/>
              </a:rPr>
              <a:t>Select a problem for improvement with potential for quick return and address internally. </a:t>
            </a:r>
          </a:p>
          <a:p>
            <a:pPr marL="0" lvl="0" indent="0">
              <a:buNone/>
            </a:pPr>
            <a:endParaRPr lang="en-US" sz="1400" dirty="0">
              <a:solidFill>
                <a:schemeClr val="tx1"/>
              </a:solidFill>
              <a:latin typeface="+mj-lt"/>
              <a:cs typeface="Times New Roman" panose="02020603050405020304" pitchFamily="18" charset="0"/>
            </a:endParaRPr>
          </a:p>
          <a:p>
            <a:pPr marL="1371600" lvl="2" indent="-571500"/>
            <a:r>
              <a:rPr lang="en-US" sz="3600" dirty="0">
                <a:solidFill>
                  <a:schemeClr val="tx1"/>
                </a:solidFill>
                <a:latin typeface="+mj-lt"/>
                <a:cs typeface="Times New Roman" panose="02020603050405020304" pitchFamily="18" charset="0"/>
              </a:rPr>
              <a:t>Low Hanging Fruit</a:t>
            </a:r>
          </a:p>
          <a:p>
            <a:pPr marL="1371600" lvl="2" indent="-571500"/>
            <a:r>
              <a:rPr lang="en-US" sz="3600" dirty="0">
                <a:solidFill>
                  <a:schemeClr val="tx1"/>
                </a:solidFill>
                <a:latin typeface="+mj-lt"/>
                <a:cs typeface="Times New Roman" panose="02020603050405020304" pitchFamily="18" charset="0"/>
              </a:rPr>
              <a:t>Quick Fixes</a:t>
            </a:r>
          </a:p>
          <a:p>
            <a:pPr marL="1371600" lvl="2" indent="-571500"/>
            <a:r>
              <a:rPr lang="en-US" sz="3600" dirty="0">
                <a:solidFill>
                  <a:schemeClr val="tx1"/>
                </a:solidFill>
                <a:latin typeface="+mj-lt"/>
                <a:cs typeface="Times New Roman" panose="02020603050405020304" pitchFamily="18" charset="0"/>
              </a:rPr>
              <a:t>Early Successes</a:t>
            </a:r>
          </a:p>
          <a:p>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28</a:t>
            </a:fld>
            <a:endParaRPr lang="en-US" dirty="0"/>
          </a:p>
        </p:txBody>
      </p:sp>
    </p:spTree>
    <p:extLst>
      <p:ext uri="{BB962C8B-B14F-4D97-AF65-F5344CB8AC3E}">
        <p14:creationId xmlns:p14="http://schemas.microsoft.com/office/powerpoint/2010/main" val="2508042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Low Fruit</a:t>
            </a: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29</a:t>
            </a:fld>
            <a:endParaRPr lang="en-US" dirty="0"/>
          </a:p>
        </p:txBody>
      </p:sp>
      <p:pic>
        <p:nvPicPr>
          <p:cNvPr id="14338" name="Picture 2" descr="C:\Users\Pamela Serrell\Documents\Practice Management 2016\Bladen zone floor plan2.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647926"/>
            <a:ext cx="8229600" cy="4752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489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5</a:t>
            </a:r>
          </a:p>
        </p:txBody>
      </p:sp>
      <p:sp>
        <p:nvSpPr>
          <p:cNvPr id="3" name="Content Placeholder 2"/>
          <p:cNvSpPr>
            <a:spLocks noGrp="1"/>
          </p:cNvSpPr>
          <p:nvPr>
            <p:ph idx="1"/>
          </p:nvPr>
        </p:nvSpPr>
        <p:spPr/>
        <p:txBody>
          <a:bodyPr/>
          <a:lstStyle/>
          <a:p>
            <a:pPr marL="0" lvl="0" indent="0">
              <a:buClrTx/>
              <a:buNone/>
            </a:pPr>
            <a:r>
              <a:rPr lang="en-US" sz="3200" dirty="0">
                <a:solidFill>
                  <a:schemeClr val="tx1"/>
                </a:solidFill>
                <a:latin typeface="+mj-lt"/>
                <a:cs typeface="Times New Roman" panose="02020603050405020304" pitchFamily="18" charset="0"/>
              </a:rPr>
              <a:t>Select QI/PM team - who to consider:</a:t>
            </a:r>
          </a:p>
          <a:p>
            <a:pPr marL="457200" lvl="0" indent="-457200">
              <a:buClrTx/>
              <a:buFont typeface="+mj-lt"/>
              <a:buAutoNum type="arabicPeriod"/>
            </a:pPr>
            <a:r>
              <a:rPr lang="en-US" dirty="0">
                <a:solidFill>
                  <a:schemeClr val="tx1"/>
                </a:solidFill>
                <a:latin typeface="+mj-lt"/>
                <a:cs typeface="Times New Roman" panose="02020603050405020304" pitchFamily="18" charset="0"/>
              </a:rPr>
              <a:t>Director/Manager – who has the ability to leverage funds and sends change communication message. </a:t>
            </a:r>
            <a:r>
              <a:rPr lang="en-US" altLang="en-US" dirty="0">
                <a:solidFill>
                  <a:schemeClr val="tx1"/>
                </a:solidFill>
                <a:latin typeface="+mj-lt"/>
              </a:rPr>
              <a:t> </a:t>
            </a:r>
            <a:endParaRPr lang="en-US" dirty="0">
              <a:solidFill>
                <a:schemeClr val="tx1"/>
              </a:solidFill>
              <a:latin typeface="+mj-lt"/>
              <a:cs typeface="Times New Roman" panose="02020603050405020304" pitchFamily="18" charset="0"/>
            </a:endParaRPr>
          </a:p>
          <a:p>
            <a:pPr marL="457200" lvl="0" indent="-457200">
              <a:buClrTx/>
              <a:buFont typeface="+mj-lt"/>
              <a:buAutoNum type="arabicPeriod"/>
            </a:pPr>
            <a:r>
              <a:rPr lang="en-US" dirty="0">
                <a:solidFill>
                  <a:schemeClr val="tx1"/>
                </a:solidFill>
                <a:latin typeface="+mj-lt"/>
                <a:cs typeface="Times New Roman" panose="02020603050405020304" pitchFamily="18" charset="0"/>
              </a:rPr>
              <a:t>Clinical Leadership</a:t>
            </a:r>
          </a:p>
          <a:p>
            <a:pPr marL="457200" lvl="0" indent="-457200">
              <a:buClrTx/>
              <a:buFont typeface="+mj-lt"/>
              <a:buAutoNum type="arabicPeriod"/>
            </a:pPr>
            <a:r>
              <a:rPr lang="en-US" dirty="0">
                <a:solidFill>
                  <a:schemeClr val="tx1"/>
                </a:solidFill>
                <a:latin typeface="+mj-lt"/>
                <a:cs typeface="Times New Roman" panose="02020603050405020304" pitchFamily="18" charset="0"/>
              </a:rPr>
              <a:t>Administrative or Management Support Leadership</a:t>
            </a:r>
          </a:p>
          <a:p>
            <a:pPr marL="457200" lvl="0" indent="-457200">
              <a:buClrTx/>
              <a:buFont typeface="+mj-lt"/>
              <a:buAutoNum type="arabicPeriod"/>
            </a:pPr>
            <a:r>
              <a:rPr lang="en-US" dirty="0">
                <a:solidFill>
                  <a:schemeClr val="tx1"/>
                </a:solidFill>
                <a:latin typeface="+mj-lt"/>
                <a:cs typeface="Times New Roman" panose="02020603050405020304" pitchFamily="18" charset="0"/>
              </a:rPr>
              <a:t>Fiscal Leadership</a:t>
            </a:r>
          </a:p>
          <a:p>
            <a:pPr marL="457200" lvl="0" indent="-457200">
              <a:buClrTx/>
              <a:buFont typeface="+mj-lt"/>
              <a:buAutoNum type="arabicPeriod"/>
            </a:pPr>
            <a:r>
              <a:rPr lang="en-US" dirty="0">
                <a:solidFill>
                  <a:schemeClr val="tx1"/>
                </a:solidFill>
                <a:latin typeface="+mj-lt"/>
                <a:cs typeface="Times New Roman" panose="02020603050405020304" pitchFamily="18" charset="0"/>
              </a:rPr>
              <a:t>Technical Expertise – front line people involved in the process</a:t>
            </a:r>
          </a:p>
          <a:p>
            <a:pPr marL="0" lvl="0" indent="0">
              <a:buClrTx/>
              <a:buNone/>
            </a:pPr>
            <a:r>
              <a:rPr lang="en-US" dirty="0">
                <a:solidFill>
                  <a:schemeClr val="tx1"/>
                </a:solidFill>
                <a:latin typeface="Times New Roman" panose="02020603050405020304" pitchFamily="18" charset="0"/>
                <a:cs typeface="Times New Roman" panose="02020603050405020304" pitchFamily="18" charset="0"/>
              </a:rPr>
              <a:t> </a:t>
            </a:r>
          </a:p>
          <a:p>
            <a:pPr marL="457200" lvl="0" indent="-457200">
              <a:buClrTx/>
              <a:buFont typeface="+mj-lt"/>
              <a:buAutoNum type="arabicPeriod"/>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30</a:t>
            </a:fld>
            <a:endParaRPr lang="en-US" dirty="0"/>
          </a:p>
        </p:txBody>
      </p:sp>
    </p:spTree>
    <p:extLst>
      <p:ext uri="{BB962C8B-B14F-4D97-AF65-F5344CB8AC3E}">
        <p14:creationId xmlns:p14="http://schemas.microsoft.com/office/powerpoint/2010/main" val="32849082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6</a:t>
            </a:r>
          </a:p>
        </p:txBody>
      </p:sp>
      <p:sp>
        <p:nvSpPr>
          <p:cNvPr id="3" name="Content Placeholder 2"/>
          <p:cNvSpPr>
            <a:spLocks noGrp="1"/>
          </p:cNvSpPr>
          <p:nvPr>
            <p:ph idx="1"/>
          </p:nvPr>
        </p:nvSpPr>
        <p:spPr/>
        <p:txBody>
          <a:bodyPr/>
          <a:lstStyle/>
          <a:p>
            <a:pPr marL="0" indent="0">
              <a:buNone/>
            </a:pPr>
            <a:r>
              <a:rPr lang="en-US" sz="3200" b="1" dirty="0">
                <a:solidFill>
                  <a:schemeClr val="tx1"/>
                </a:solidFill>
                <a:latin typeface="+mj-lt"/>
              </a:rPr>
              <a:t>Write a problem statement</a:t>
            </a:r>
            <a:r>
              <a:rPr lang="en-US" sz="3200" dirty="0">
                <a:solidFill>
                  <a:schemeClr val="tx1"/>
                </a:solidFill>
                <a:latin typeface="+mj-lt"/>
              </a:rPr>
              <a:t>:  </a:t>
            </a:r>
          </a:p>
          <a:p>
            <a:pPr marL="400050" lvl="1" indent="0">
              <a:buNone/>
            </a:pPr>
            <a:r>
              <a:rPr lang="en-US" sz="3200" dirty="0">
                <a:solidFill>
                  <a:schemeClr val="tx1"/>
                </a:solidFill>
                <a:latin typeface="+mj-lt"/>
              </a:rPr>
              <a:t>A problem statement is a brief description of the issues that need to be addressed by a problem solving team and should be presented to them (or created by them) before they try to solve a problem.  Select one problem at a time based on agency priority or ability to succeed. 						                       </a:t>
            </a:r>
            <a:r>
              <a:rPr lang="en-US" sz="1200" dirty="0">
                <a:solidFill>
                  <a:schemeClr val="tx1"/>
                </a:solidFill>
                <a:latin typeface="+mj-lt"/>
              </a:rPr>
              <a:t>(Adapted from Wikipedia)</a:t>
            </a:r>
            <a:endParaRPr lang="en-US" sz="2400" dirty="0">
              <a:solidFill>
                <a:schemeClr val="tx1"/>
              </a:solidFill>
              <a:latin typeface="+mj-lt"/>
            </a:endParaRPr>
          </a:p>
          <a:p>
            <a:pPr marL="0" indent="0">
              <a:buNone/>
            </a:pPr>
            <a:r>
              <a:rPr lang="en-US" dirty="0">
                <a:solidFill>
                  <a:schemeClr val="tx1"/>
                </a:solidFill>
              </a:rPr>
              <a:t> </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31</a:t>
            </a:fld>
            <a:endParaRPr lang="en-US" dirty="0"/>
          </a:p>
        </p:txBody>
      </p:sp>
    </p:spTree>
    <p:extLst>
      <p:ext uri="{BB962C8B-B14F-4D97-AF65-F5344CB8AC3E}">
        <p14:creationId xmlns:p14="http://schemas.microsoft.com/office/powerpoint/2010/main" val="1178727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7</a:t>
            </a:r>
          </a:p>
        </p:txBody>
      </p:sp>
      <p:sp>
        <p:nvSpPr>
          <p:cNvPr id="3" name="Content Placeholder 2"/>
          <p:cNvSpPr>
            <a:spLocks noGrp="1"/>
          </p:cNvSpPr>
          <p:nvPr>
            <p:ph idx="1"/>
          </p:nvPr>
        </p:nvSpPr>
        <p:spPr/>
        <p:txBody>
          <a:bodyPr/>
          <a:lstStyle/>
          <a:p>
            <a:pPr marL="0" indent="0">
              <a:buNone/>
            </a:pPr>
            <a:r>
              <a:rPr lang="en-US" sz="3200" dirty="0">
                <a:solidFill>
                  <a:schemeClr val="tx1"/>
                </a:solidFill>
                <a:latin typeface="+mj-lt"/>
              </a:rPr>
              <a:t>Aim Statement:</a:t>
            </a:r>
          </a:p>
          <a:p>
            <a:pPr marL="0" indent="0">
              <a:buNone/>
            </a:pPr>
            <a:endParaRPr lang="en-US" sz="3200" dirty="0">
              <a:solidFill>
                <a:schemeClr val="tx1"/>
              </a:solidFill>
              <a:latin typeface="+mj-lt"/>
            </a:endParaRPr>
          </a:p>
          <a:p>
            <a:pPr marL="0" indent="0">
              <a:buNone/>
            </a:pPr>
            <a:r>
              <a:rPr lang="en-US" sz="3200" dirty="0">
                <a:solidFill>
                  <a:schemeClr val="tx1"/>
                </a:solidFill>
                <a:latin typeface="+mj-lt"/>
              </a:rPr>
              <a:t>If you can answer </a:t>
            </a:r>
            <a:r>
              <a:rPr lang="en-US" sz="3200" b="1" dirty="0">
                <a:solidFill>
                  <a:schemeClr val="tx1"/>
                </a:solidFill>
                <a:latin typeface="+mj-lt"/>
              </a:rPr>
              <a:t>what</a:t>
            </a:r>
            <a:r>
              <a:rPr lang="en-US" sz="3200" dirty="0">
                <a:solidFill>
                  <a:schemeClr val="tx1"/>
                </a:solidFill>
                <a:latin typeface="+mj-lt"/>
              </a:rPr>
              <a:t>, for </a:t>
            </a:r>
            <a:r>
              <a:rPr lang="en-US" sz="3200" b="1" dirty="0">
                <a:solidFill>
                  <a:schemeClr val="tx1"/>
                </a:solidFill>
                <a:latin typeface="+mj-lt"/>
              </a:rPr>
              <a:t>whom</a:t>
            </a:r>
            <a:r>
              <a:rPr lang="en-US" sz="3200" dirty="0">
                <a:solidFill>
                  <a:schemeClr val="tx1"/>
                </a:solidFill>
                <a:latin typeface="+mj-lt"/>
              </a:rPr>
              <a:t>, by </a:t>
            </a:r>
            <a:r>
              <a:rPr lang="en-US" sz="3200" b="1" dirty="0">
                <a:solidFill>
                  <a:schemeClr val="tx1"/>
                </a:solidFill>
                <a:latin typeface="+mj-lt"/>
              </a:rPr>
              <a:t>when</a:t>
            </a:r>
            <a:r>
              <a:rPr lang="en-US" sz="3200" dirty="0">
                <a:solidFill>
                  <a:schemeClr val="tx1"/>
                </a:solidFill>
                <a:latin typeface="+mj-lt"/>
              </a:rPr>
              <a:t>, by </a:t>
            </a:r>
            <a:r>
              <a:rPr lang="en-US" sz="3200" b="1" dirty="0">
                <a:solidFill>
                  <a:schemeClr val="tx1"/>
                </a:solidFill>
                <a:latin typeface="+mj-lt"/>
              </a:rPr>
              <a:t>how much</a:t>
            </a:r>
            <a:r>
              <a:rPr lang="en-US" sz="3200" dirty="0">
                <a:solidFill>
                  <a:schemeClr val="tx1"/>
                </a:solidFill>
                <a:latin typeface="+mj-lt"/>
              </a:rPr>
              <a:t>, then you have an </a:t>
            </a:r>
          </a:p>
          <a:p>
            <a:pPr marL="0" indent="0">
              <a:buNone/>
            </a:pPr>
            <a:r>
              <a:rPr lang="en-US" sz="3200" dirty="0">
                <a:solidFill>
                  <a:schemeClr val="tx1"/>
                </a:solidFill>
                <a:latin typeface="+mj-lt"/>
              </a:rPr>
              <a:t>Aim Statement.</a:t>
            </a:r>
          </a:p>
          <a:p>
            <a:pPr marL="0" indent="0">
              <a:buNone/>
            </a:pPr>
            <a:endParaRPr lang="en-US" dirty="0"/>
          </a:p>
          <a:p>
            <a:pPr marL="0" indent="0">
              <a:buNone/>
            </a:pPr>
            <a:endParaRPr lang="en-US" dirty="0"/>
          </a:p>
          <a:p>
            <a:pPr marL="0" indent="0">
              <a:buNone/>
            </a:pPr>
            <a:r>
              <a:rPr lang="en-US" b="1" u="sng" dirty="0">
                <a:solidFill>
                  <a:schemeClr val="tx1"/>
                </a:solidFill>
                <a:hlinkClick r:id="rId3"/>
              </a:rPr>
              <a:t>http://publichealth.nc.gov/lhd/</a:t>
            </a:r>
            <a:endParaRPr lang="en-US" b="1" u="sng" dirty="0">
              <a:solidFill>
                <a:schemeClr val="tx1"/>
              </a:solidFill>
            </a:endParaRPr>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32</a:t>
            </a:fld>
            <a:endParaRPr lang="en-US" dirty="0"/>
          </a:p>
        </p:txBody>
      </p:sp>
    </p:spTree>
    <p:extLst>
      <p:ext uri="{BB962C8B-B14F-4D97-AF65-F5344CB8AC3E}">
        <p14:creationId xmlns:p14="http://schemas.microsoft.com/office/powerpoint/2010/main" val="26465378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Aim Statement Template</a:t>
            </a:r>
          </a:p>
        </p:txBody>
      </p:sp>
      <p:sp>
        <p:nvSpPr>
          <p:cNvPr id="3" name="Slide Number Placeholder 2"/>
          <p:cNvSpPr>
            <a:spLocks noGrp="1"/>
          </p:cNvSpPr>
          <p:nvPr>
            <p:ph type="sldNum" sz="quarter" idx="12"/>
          </p:nvPr>
        </p:nvSpPr>
        <p:spPr/>
        <p:txBody>
          <a:bodyPr/>
          <a:lstStyle/>
          <a:p>
            <a:pPr>
              <a:defRPr/>
            </a:pPr>
            <a:fld id="{56551A3A-7E04-4872-B851-7645A55A4E6B}" type="slidenum">
              <a:rPr lang="en-US" smtClean="0"/>
              <a:pPr>
                <a:defRPr/>
              </a:pPr>
              <a:t>33</a:t>
            </a:fld>
            <a:endParaRPr lang="en-US" dirty="0"/>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426" y="1591255"/>
            <a:ext cx="8308974" cy="5038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2449" y="1600200"/>
            <a:ext cx="18219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3534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8</a:t>
            </a:r>
          </a:p>
        </p:txBody>
      </p:sp>
      <p:sp>
        <p:nvSpPr>
          <p:cNvPr id="3" name="Content Placeholder 2"/>
          <p:cNvSpPr>
            <a:spLocks noGrp="1"/>
          </p:cNvSpPr>
          <p:nvPr>
            <p:ph idx="1"/>
          </p:nvPr>
        </p:nvSpPr>
        <p:spPr>
          <a:xfrm>
            <a:off x="457200" y="1600200"/>
            <a:ext cx="8229600" cy="4876800"/>
          </a:xfrm>
        </p:spPr>
        <p:txBody>
          <a:bodyPr/>
          <a:lstStyle/>
          <a:p>
            <a:pPr marL="0" indent="0">
              <a:buNone/>
            </a:pPr>
            <a:r>
              <a:rPr lang="en-US" dirty="0">
                <a:solidFill>
                  <a:schemeClr val="tx1"/>
                </a:solidFill>
                <a:latin typeface="+mj-lt"/>
              </a:rPr>
              <a:t>LHDs tests and implements corrective strategies by:</a:t>
            </a:r>
          </a:p>
          <a:p>
            <a:pPr marL="0" indent="0">
              <a:buNone/>
            </a:pPr>
            <a:r>
              <a:rPr lang="en-US" dirty="0">
                <a:solidFill>
                  <a:schemeClr val="tx1"/>
                </a:solidFill>
                <a:latin typeface="+mj-lt"/>
              </a:rPr>
              <a:t>Testing:</a:t>
            </a:r>
          </a:p>
          <a:p>
            <a:pPr lvl="1"/>
            <a:r>
              <a:rPr lang="en-US" sz="2400" dirty="0">
                <a:solidFill>
                  <a:schemeClr val="tx1"/>
                </a:solidFill>
                <a:latin typeface="+mj-lt"/>
              </a:rPr>
              <a:t>PDSA</a:t>
            </a:r>
          </a:p>
          <a:p>
            <a:pPr lvl="1"/>
            <a:r>
              <a:rPr lang="en-US" sz="2400" dirty="0">
                <a:solidFill>
                  <a:schemeClr val="tx1"/>
                </a:solidFill>
                <a:latin typeface="+mj-lt"/>
              </a:rPr>
              <a:t>Kaizen</a:t>
            </a:r>
          </a:p>
          <a:p>
            <a:pPr marL="0" indent="0">
              <a:buNone/>
            </a:pPr>
            <a:r>
              <a:rPr lang="en-US" dirty="0">
                <a:solidFill>
                  <a:schemeClr val="tx1"/>
                </a:solidFill>
                <a:latin typeface="+mj-lt"/>
              </a:rPr>
              <a:t>Implementation and Adoption of Corrective Measures</a:t>
            </a:r>
          </a:p>
          <a:p>
            <a:pPr lvl="1"/>
            <a:r>
              <a:rPr lang="en-US" sz="2400" dirty="0">
                <a:solidFill>
                  <a:schemeClr val="tx1"/>
                </a:solidFill>
                <a:latin typeface="+mj-lt"/>
              </a:rPr>
              <a:t>Policy, Procedures</a:t>
            </a:r>
          </a:p>
          <a:p>
            <a:pPr lvl="1"/>
            <a:r>
              <a:rPr lang="en-US" sz="2400" dirty="0">
                <a:solidFill>
                  <a:schemeClr val="tx1"/>
                </a:solidFill>
                <a:latin typeface="+mj-lt"/>
              </a:rPr>
              <a:t>Training</a:t>
            </a:r>
          </a:p>
          <a:p>
            <a:pPr lvl="1"/>
            <a:r>
              <a:rPr lang="en-US" sz="2400" dirty="0">
                <a:solidFill>
                  <a:schemeClr val="tx1"/>
                </a:solidFill>
                <a:latin typeface="+mj-lt"/>
              </a:rPr>
              <a:t>Standardizing Processes</a:t>
            </a:r>
          </a:p>
          <a:p>
            <a:pPr lvl="1"/>
            <a:r>
              <a:rPr lang="en-US" sz="2400" dirty="0">
                <a:solidFill>
                  <a:schemeClr val="tx1"/>
                </a:solidFill>
                <a:latin typeface="+mj-lt"/>
              </a:rPr>
              <a:t>Ongoing Measuring – Return on Investment</a:t>
            </a:r>
          </a:p>
          <a:p>
            <a:pPr marL="0" indent="0">
              <a:buNone/>
            </a:pPr>
            <a:r>
              <a:rPr lang="en-US" dirty="0">
                <a:solidFill>
                  <a:schemeClr val="tx1"/>
                </a:solidFill>
                <a:latin typeface="+mj-lt"/>
              </a:rPr>
              <a:t>Story Board – tell the story</a:t>
            </a:r>
          </a:p>
          <a:p>
            <a:pPr lvl="1"/>
            <a:r>
              <a:rPr lang="en-US" sz="2400" dirty="0">
                <a:solidFill>
                  <a:schemeClr val="tx1"/>
                </a:solidFill>
                <a:latin typeface="+mj-lt"/>
              </a:rPr>
              <a:t>Orange County California – STD Story Board</a:t>
            </a:r>
          </a:p>
          <a:p>
            <a:pPr marL="0" indent="0">
              <a:buNone/>
            </a:pP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34</a:t>
            </a:fld>
            <a:endParaRPr lang="en-US" dirty="0"/>
          </a:p>
        </p:txBody>
      </p:sp>
    </p:spTree>
    <p:extLst>
      <p:ext uri="{BB962C8B-B14F-4D97-AF65-F5344CB8AC3E}">
        <p14:creationId xmlns:p14="http://schemas.microsoft.com/office/powerpoint/2010/main" val="3818003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a:normAutofit/>
          </a:bodyPr>
          <a:lstStyle/>
          <a:p>
            <a:r>
              <a:rPr lang="en-US" altLang="en-US" dirty="0"/>
              <a:t>Ongoing Measuring</a:t>
            </a:r>
          </a:p>
        </p:txBody>
      </p:sp>
      <p:graphicFrame>
        <p:nvGraphicFramePr>
          <p:cNvPr id="3" name="Diagram 2">
            <a:extLst>
              <a:ext uri="{FF2B5EF4-FFF2-40B4-BE49-F238E27FC236}">
                <a16:creationId xmlns:a16="http://schemas.microsoft.com/office/drawing/2014/main" id="{8DEF9A68-8648-4E1A-9048-E6E1D8D60C9F}"/>
              </a:ext>
            </a:extLst>
          </p:cNvPr>
          <p:cNvGraphicFramePr/>
          <p:nvPr>
            <p:extLst>
              <p:ext uri="{D42A27DB-BD31-4B8C-83A1-F6EECF244321}">
                <p14:modId xmlns:p14="http://schemas.microsoft.com/office/powerpoint/2010/main" val="3415683465"/>
              </p:ext>
            </p:extLst>
          </p:nvPr>
        </p:nvGraphicFramePr>
        <p:xfrm>
          <a:off x="1524000" y="1701800"/>
          <a:ext cx="6096000" cy="454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0237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a:t>Why should we continue to monitor?</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36</a:t>
            </a:fld>
            <a:endParaRPr lang="en-US" dirty="0"/>
          </a:p>
        </p:txBody>
      </p:sp>
      <p:graphicFrame>
        <p:nvGraphicFramePr>
          <p:cNvPr id="6" name="Content Placeholder 5">
            <a:extLst>
              <a:ext uri="{FF2B5EF4-FFF2-40B4-BE49-F238E27FC236}">
                <a16:creationId xmlns:a16="http://schemas.microsoft.com/office/drawing/2014/main" id="{F1189C30-1BBF-44C4-91EE-5AEBFBAF3179}"/>
              </a:ext>
            </a:extLst>
          </p:cNvPr>
          <p:cNvGraphicFramePr>
            <a:graphicFrameLocks noGrp="1"/>
          </p:cNvGraphicFramePr>
          <p:nvPr>
            <p:ph idx="1"/>
            <p:extLst>
              <p:ext uri="{D42A27DB-BD31-4B8C-83A1-F6EECF244321}">
                <p14:modId xmlns:p14="http://schemas.microsoft.com/office/powerpoint/2010/main" val="2479097494"/>
              </p:ext>
            </p:extLst>
          </p:nvPr>
        </p:nvGraphicFramePr>
        <p:xfrm>
          <a:off x="457200" y="2713037"/>
          <a:ext cx="5105400" cy="3763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3" name="Diagram 12">
            <a:extLst>
              <a:ext uri="{FF2B5EF4-FFF2-40B4-BE49-F238E27FC236}">
                <a16:creationId xmlns:a16="http://schemas.microsoft.com/office/drawing/2014/main" id="{DADC5536-432A-47A6-93A4-451B6261A118}"/>
              </a:ext>
            </a:extLst>
          </p:cNvPr>
          <p:cNvGraphicFramePr/>
          <p:nvPr>
            <p:extLst>
              <p:ext uri="{D42A27DB-BD31-4B8C-83A1-F6EECF244321}">
                <p14:modId xmlns:p14="http://schemas.microsoft.com/office/powerpoint/2010/main" val="2701872996"/>
              </p:ext>
            </p:extLst>
          </p:nvPr>
        </p:nvGraphicFramePr>
        <p:xfrm>
          <a:off x="609600" y="1981200"/>
          <a:ext cx="8153400" cy="3962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4" name="TextBox 13">
            <a:extLst>
              <a:ext uri="{FF2B5EF4-FFF2-40B4-BE49-F238E27FC236}">
                <a16:creationId xmlns:a16="http://schemas.microsoft.com/office/drawing/2014/main" id="{BC04B23F-EA05-4C8F-84CB-96409C0E24C6}"/>
              </a:ext>
            </a:extLst>
          </p:cNvPr>
          <p:cNvSpPr txBox="1"/>
          <p:nvPr/>
        </p:nvSpPr>
        <p:spPr>
          <a:xfrm>
            <a:off x="5181600" y="2099230"/>
            <a:ext cx="3429000"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2270642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457200" y="182563"/>
            <a:ext cx="8229600" cy="1111250"/>
          </a:xfrm>
        </p:spPr>
        <p:txBody>
          <a:bodyPr/>
          <a:lstStyle/>
          <a:p>
            <a:r>
              <a:rPr lang="en-US" altLang="en-US" dirty="0"/>
              <a:t>Practice Management</a:t>
            </a:r>
          </a:p>
        </p:txBody>
      </p:sp>
      <p:sp>
        <p:nvSpPr>
          <p:cNvPr id="3" name="Content Placeholder 2"/>
          <p:cNvSpPr>
            <a:spLocks noGrp="1"/>
          </p:cNvSpPr>
          <p:nvPr>
            <p:ph idx="1"/>
          </p:nvPr>
        </p:nvSpPr>
        <p:spPr>
          <a:xfrm>
            <a:off x="457200" y="1752600"/>
            <a:ext cx="7467600" cy="4876800"/>
          </a:xfrm>
        </p:spPr>
        <p:txBody>
          <a:bodyPr rtlCol="0">
            <a:normAutofit/>
          </a:bodyPr>
          <a:lstStyle/>
          <a:p>
            <a:pPr fontAlgn="auto">
              <a:spcAft>
                <a:spcPts val="0"/>
              </a:spcAft>
              <a:defRPr/>
            </a:pPr>
            <a:r>
              <a:rPr lang="en-US" sz="3000" dirty="0">
                <a:solidFill>
                  <a:schemeClr val="tx1"/>
                </a:solidFill>
                <a:latin typeface="+mj-lt"/>
                <a:sym typeface="Wingdings" panose="05000000000000000000" pitchFamily="2" charset="2"/>
              </a:rPr>
              <a:t>Ongoing monitoring of trends in productivity and revenue and data-based response</a:t>
            </a:r>
          </a:p>
          <a:p>
            <a:pPr lvl="1" fontAlgn="auto">
              <a:spcAft>
                <a:spcPts val="0"/>
              </a:spcAft>
              <a:defRPr/>
            </a:pPr>
            <a:r>
              <a:rPr lang="en-US" sz="2600" dirty="0">
                <a:solidFill>
                  <a:schemeClr val="tx1"/>
                </a:solidFill>
                <a:latin typeface="+mj-lt"/>
                <a:sym typeface="Wingdings" panose="05000000000000000000" pitchFamily="2" charset="2"/>
              </a:rPr>
              <a:t>Joint performance objectives and data dashboards provide structure and information to identify issues and make appropriate improvement decisions</a:t>
            </a:r>
            <a:endParaRPr lang="en-US" sz="3000" dirty="0">
              <a:solidFill>
                <a:schemeClr val="tx1"/>
              </a:solidFill>
              <a:latin typeface="+mj-lt"/>
            </a:endParaRPr>
          </a:p>
          <a:p>
            <a:pPr fontAlgn="auto">
              <a:spcAft>
                <a:spcPts val="0"/>
              </a:spcAft>
              <a:defRPr/>
            </a:pPr>
            <a:endParaRPr lang="en-US" sz="2600" dirty="0">
              <a:solidFill>
                <a:schemeClr val="tx1"/>
              </a:solidFill>
              <a:latin typeface="+mj-lt"/>
              <a:sym typeface="Wingdings" panose="05000000000000000000" pitchFamily="2" charset="2"/>
            </a:endParaRPr>
          </a:p>
        </p:txBody>
      </p:sp>
      <p:sp>
        <p:nvSpPr>
          <p:cNvPr id="87044" name="Slide Number Placeholder 3"/>
          <p:cNvSpPr>
            <a:spLocks noGrp="1"/>
          </p:cNvSpPr>
          <p:nvPr>
            <p:ph type="sldNum" sz="quarter" idx="12"/>
          </p:nvPr>
        </p:nvSpPr>
        <p:spPr>
          <a:noFill/>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fld id="{072B2208-A5EA-4F7F-A5E0-CE50FA2A440C}" type="slidenum">
              <a:rPr lang="en-US" altLang="en-US" sz="1400" smtClean="0">
                <a:cs typeface="Arial" pitchFamily="34" charset="0"/>
              </a:rPr>
              <a:pPr eaLnBrk="1" hangingPunct="1">
                <a:spcBef>
                  <a:spcPct val="0"/>
                </a:spcBef>
                <a:buFontTx/>
                <a:buNone/>
              </a:pPr>
              <a:t>37</a:t>
            </a:fld>
            <a:endParaRPr lang="en-US" altLang="en-US" sz="1400">
              <a:cs typeface="Arial" pitchFamily="34" charset="0"/>
            </a:endParaRPr>
          </a:p>
        </p:txBody>
      </p:sp>
    </p:spTree>
    <p:extLst>
      <p:ext uri="{BB962C8B-B14F-4D97-AF65-F5344CB8AC3E}">
        <p14:creationId xmlns:p14="http://schemas.microsoft.com/office/powerpoint/2010/main" val="25803346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457200" y="182563"/>
            <a:ext cx="8229600" cy="1111250"/>
          </a:xfrm>
        </p:spPr>
        <p:txBody>
          <a:bodyPr/>
          <a:lstStyle/>
          <a:p>
            <a:r>
              <a:rPr lang="en-US" altLang="en-US" dirty="0"/>
              <a:t>Practice Management</a:t>
            </a:r>
          </a:p>
        </p:txBody>
      </p:sp>
      <p:sp>
        <p:nvSpPr>
          <p:cNvPr id="3" name="Content Placeholder 2"/>
          <p:cNvSpPr>
            <a:spLocks noGrp="1"/>
          </p:cNvSpPr>
          <p:nvPr>
            <p:ph idx="1"/>
          </p:nvPr>
        </p:nvSpPr>
        <p:spPr>
          <a:xfrm>
            <a:off x="457200" y="1752600"/>
            <a:ext cx="7467600" cy="4876800"/>
          </a:xfrm>
        </p:spPr>
        <p:txBody>
          <a:bodyPr rtlCol="0">
            <a:normAutofit/>
          </a:bodyPr>
          <a:lstStyle/>
          <a:p>
            <a:pPr fontAlgn="auto">
              <a:spcAft>
                <a:spcPts val="0"/>
              </a:spcAft>
              <a:defRPr/>
            </a:pPr>
            <a:r>
              <a:rPr lang="en-US" sz="3000" dirty="0">
                <a:solidFill>
                  <a:schemeClr val="tx1"/>
                </a:solidFill>
                <a:latin typeface="+mj-lt"/>
              </a:rPr>
              <a:t>Improvement opportunities:</a:t>
            </a:r>
          </a:p>
          <a:p>
            <a:pPr lvl="1">
              <a:defRPr/>
            </a:pPr>
            <a:r>
              <a:rPr lang="en-US" sz="2800" dirty="0">
                <a:solidFill>
                  <a:schemeClr val="tx1"/>
                </a:solidFill>
                <a:latin typeface="+mj-lt"/>
              </a:rPr>
              <a:t>Strategies to optimize revenue:</a:t>
            </a:r>
          </a:p>
          <a:p>
            <a:pPr lvl="2">
              <a:defRPr/>
            </a:pPr>
            <a:r>
              <a:rPr lang="en-US" sz="2600" dirty="0">
                <a:solidFill>
                  <a:schemeClr val="tx1"/>
                </a:solidFill>
                <a:latin typeface="+mj-lt"/>
              </a:rPr>
              <a:t>Billing &amp; coding audit </a:t>
            </a:r>
            <a:r>
              <a:rPr lang="en-US" sz="2600" dirty="0">
                <a:solidFill>
                  <a:schemeClr val="tx1"/>
                </a:solidFill>
                <a:latin typeface="+mj-lt"/>
                <a:sym typeface="Wingdings" panose="05000000000000000000" pitchFamily="2" charset="2"/>
              </a:rPr>
              <a:t> training &amp; monitoring of practice’s coding</a:t>
            </a:r>
          </a:p>
          <a:p>
            <a:pPr lvl="2">
              <a:defRPr/>
            </a:pPr>
            <a:r>
              <a:rPr lang="en-US" sz="2600" dirty="0">
                <a:solidFill>
                  <a:schemeClr val="tx1"/>
                </a:solidFill>
                <a:latin typeface="+mj-lt"/>
                <a:sym typeface="Wingdings" panose="05000000000000000000" pitchFamily="2" charset="2"/>
              </a:rPr>
              <a:t>Maintain </a:t>
            </a:r>
            <a:r>
              <a:rPr lang="en-US" sz="2600" i="1" dirty="0">
                <a:solidFill>
                  <a:schemeClr val="tx1"/>
                </a:solidFill>
                <a:latin typeface="+mj-lt"/>
                <a:sym typeface="Wingdings" panose="05000000000000000000" pitchFamily="2" charset="2"/>
              </a:rPr>
              <a:t>current </a:t>
            </a:r>
            <a:r>
              <a:rPr lang="en-US" sz="2600" dirty="0">
                <a:solidFill>
                  <a:schemeClr val="tx1"/>
                </a:solidFill>
                <a:latin typeface="+mj-lt"/>
                <a:sym typeface="Wingdings" panose="05000000000000000000" pitchFamily="2" charset="2"/>
              </a:rPr>
              <a:t>billing &amp; follow-up of denials</a:t>
            </a:r>
          </a:p>
          <a:p>
            <a:pPr lvl="2">
              <a:defRPr/>
            </a:pPr>
            <a:r>
              <a:rPr lang="en-US" sz="2600" dirty="0">
                <a:solidFill>
                  <a:schemeClr val="tx1"/>
                </a:solidFill>
                <a:latin typeface="+mj-lt"/>
                <a:sym typeface="Wingdings" panose="05000000000000000000" pitchFamily="2" charset="2"/>
              </a:rPr>
              <a:t>Accept credit &amp; debit cards</a:t>
            </a:r>
          </a:p>
          <a:p>
            <a:pPr lvl="2">
              <a:defRPr/>
            </a:pPr>
            <a:r>
              <a:rPr lang="en-US" sz="2600" dirty="0">
                <a:solidFill>
                  <a:schemeClr val="tx1"/>
                </a:solidFill>
                <a:latin typeface="+mj-lt"/>
                <a:sym typeface="Wingdings" panose="05000000000000000000" pitchFamily="2" charset="2"/>
              </a:rPr>
              <a:t>Expand payer panels</a:t>
            </a:r>
          </a:p>
        </p:txBody>
      </p:sp>
      <p:sp>
        <p:nvSpPr>
          <p:cNvPr id="87044" name="Slide Number Placeholder 3"/>
          <p:cNvSpPr>
            <a:spLocks noGrp="1"/>
          </p:cNvSpPr>
          <p:nvPr>
            <p:ph type="sldNum" sz="quarter" idx="12"/>
          </p:nvPr>
        </p:nvSpPr>
        <p:spPr>
          <a:noFill/>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fld id="{072B2208-A5EA-4F7F-A5E0-CE50FA2A440C}" type="slidenum">
              <a:rPr lang="en-US" altLang="en-US" sz="1400" smtClean="0">
                <a:cs typeface="Arial" pitchFamily="34" charset="0"/>
              </a:rPr>
              <a:pPr eaLnBrk="1" hangingPunct="1">
                <a:spcBef>
                  <a:spcPct val="0"/>
                </a:spcBef>
                <a:buFontTx/>
                <a:buNone/>
              </a:pPr>
              <a:t>38</a:t>
            </a:fld>
            <a:endParaRPr lang="en-US" altLang="en-US" sz="1400">
              <a:cs typeface="Arial" pitchFamily="34" charset="0"/>
            </a:endParaRPr>
          </a:p>
        </p:txBody>
      </p:sp>
    </p:spTree>
    <p:extLst>
      <p:ext uri="{BB962C8B-B14F-4D97-AF65-F5344CB8AC3E}">
        <p14:creationId xmlns:p14="http://schemas.microsoft.com/office/powerpoint/2010/main" val="40231822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altLang="en-US" sz="4000" dirty="0">
                <a:effectLst>
                  <a:outerShdw blurRad="38100" dist="38100" dir="2700000" algn="tl">
                    <a:srgbClr val="C0C0C0"/>
                  </a:outerShdw>
                </a:effectLst>
              </a:rPr>
              <a:t>What is Return on Investment (ROI)?</a:t>
            </a:r>
            <a:r>
              <a:rPr lang="en-US" altLang="en-US" dirty="0">
                <a:effectLst>
                  <a:outerShdw blurRad="38100" dist="38100" dir="2700000" algn="tl">
                    <a:srgbClr val="C0C0C0"/>
                  </a:outerShdw>
                </a:effectLst>
              </a:rPr>
              <a:t>  </a:t>
            </a:r>
          </a:p>
        </p:txBody>
      </p:sp>
      <p:sp>
        <p:nvSpPr>
          <p:cNvPr id="4" name="Slide Number Placeholder 5"/>
          <p:cNvSpPr>
            <a:spLocks noGrp="1"/>
          </p:cNvSpPr>
          <p:nvPr>
            <p:ph type="sldNum" sz="quarter" idx="12"/>
          </p:nvPr>
        </p:nvSpPr>
        <p:spPr/>
        <p:txBody>
          <a:bodyPr rtlCol="0" anchor="ctr"/>
          <a:lstStyle/>
          <a:p>
            <a:pPr>
              <a:defRPr/>
            </a:pPr>
            <a:fld id="{5054256C-EDB5-4FF1-AA84-B908D8DD0562}" type="slidenum">
              <a:rPr lang="en-US" sz="1200">
                <a:solidFill>
                  <a:schemeClr val="tx1">
                    <a:tint val="75000"/>
                  </a:schemeClr>
                </a:solidFill>
              </a:rPr>
              <a:pPr>
                <a:defRPr/>
              </a:pPr>
              <a:t>39</a:t>
            </a:fld>
            <a:endParaRPr lang="en-US" sz="1200" dirty="0">
              <a:solidFill>
                <a:schemeClr val="tx1">
                  <a:tint val="75000"/>
                </a:schemeClr>
              </a:solidFill>
            </a:endParaRPr>
          </a:p>
        </p:txBody>
      </p:sp>
      <p:sp>
        <p:nvSpPr>
          <p:cNvPr id="3" name="TextBox 2"/>
          <p:cNvSpPr txBox="1"/>
          <p:nvPr/>
        </p:nvSpPr>
        <p:spPr>
          <a:xfrm>
            <a:off x="838200" y="1905000"/>
            <a:ext cx="7543800" cy="707886"/>
          </a:xfrm>
          <a:prstGeom prst="rect">
            <a:avLst/>
          </a:prstGeom>
          <a:noFill/>
        </p:spPr>
        <p:txBody>
          <a:bodyPr wrap="square" rtlCol="0">
            <a:spAutoFit/>
          </a:bodyPr>
          <a:lstStyle/>
          <a:p>
            <a:r>
              <a:rPr lang="en-US" sz="4000" dirty="0"/>
              <a:t>Bottom Line = Revenue - Costs</a:t>
            </a:r>
          </a:p>
        </p:txBody>
      </p:sp>
      <p:graphicFrame>
        <p:nvGraphicFramePr>
          <p:cNvPr id="10" name="Diagram 9">
            <a:extLst>
              <a:ext uri="{FF2B5EF4-FFF2-40B4-BE49-F238E27FC236}">
                <a16:creationId xmlns:a16="http://schemas.microsoft.com/office/drawing/2014/main" id="{9D86353C-8235-4797-B7EF-9F8E6DF186A5}"/>
              </a:ext>
            </a:extLst>
          </p:cNvPr>
          <p:cNvGraphicFramePr/>
          <p:nvPr>
            <p:extLst>
              <p:ext uri="{D42A27DB-BD31-4B8C-83A1-F6EECF244321}">
                <p14:modId xmlns:p14="http://schemas.microsoft.com/office/powerpoint/2010/main" val="4063024258"/>
              </p:ext>
            </p:extLst>
          </p:nvPr>
        </p:nvGraphicFramePr>
        <p:xfrm>
          <a:off x="1447800" y="3124200"/>
          <a:ext cx="5791200" cy="3505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70815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3666" name="Rectangle 2"/>
          <p:cNvSpPr>
            <a:spLocks noGrp="1" noChangeArrowheads="1"/>
          </p:cNvSpPr>
          <p:nvPr>
            <p:ph type="title"/>
          </p:nvPr>
        </p:nvSpPr>
        <p:spPr/>
        <p:txBody>
          <a:bodyPr/>
          <a:lstStyle/>
          <a:p>
            <a:pPr eaLnBrk="1" hangingPunct="1">
              <a:defRPr/>
            </a:pPr>
            <a:r>
              <a:rPr lang="en-US" altLang="en-US" dirty="0">
                <a:effectLst>
                  <a:outerShdw blurRad="38100" dist="38100" dir="2700000" algn="tl">
                    <a:srgbClr val="C0C0C0"/>
                  </a:outerShdw>
                </a:effectLst>
              </a:rPr>
              <a:t>ROI/EI – Why do it?</a:t>
            </a:r>
          </a:p>
        </p:txBody>
      </p:sp>
      <p:sp>
        <p:nvSpPr>
          <p:cNvPr id="5" name="Slide Number Placeholder 5"/>
          <p:cNvSpPr>
            <a:spLocks noGrp="1"/>
          </p:cNvSpPr>
          <p:nvPr>
            <p:ph type="sldNum" sz="quarter" idx="12"/>
          </p:nvPr>
        </p:nvSpPr>
        <p:spPr/>
        <p:txBody>
          <a:bodyPr rtlCol="0" anchor="ctr"/>
          <a:lstStyle/>
          <a:p>
            <a:pPr>
              <a:defRPr/>
            </a:pPr>
            <a:fld id="{DD16A8F6-EBF2-4175-9E9D-803C4039D779}" type="slidenum">
              <a:rPr lang="en-US" sz="1200">
                <a:solidFill>
                  <a:schemeClr val="tx1">
                    <a:tint val="75000"/>
                  </a:schemeClr>
                </a:solidFill>
              </a:rPr>
              <a:pPr>
                <a:defRPr/>
              </a:pPr>
              <a:t>40</a:t>
            </a:fld>
            <a:endParaRPr lang="en-US" sz="1200" dirty="0">
              <a:solidFill>
                <a:schemeClr val="tx1">
                  <a:tint val="75000"/>
                </a:schemeClr>
              </a:solidFill>
            </a:endParaRPr>
          </a:p>
        </p:txBody>
      </p:sp>
      <p:sp>
        <p:nvSpPr>
          <p:cNvPr id="90116" name="Rectangle 3"/>
          <p:cNvSpPr>
            <a:spLocks noGrp="1" noChangeArrowheads="1"/>
          </p:cNvSpPr>
          <p:nvPr>
            <p:ph type="body" idx="4294967295"/>
          </p:nvPr>
        </p:nvSpPr>
        <p:spPr>
          <a:xfrm>
            <a:off x="304800" y="1447800"/>
            <a:ext cx="8534400" cy="4724400"/>
          </a:xfrm>
        </p:spPr>
        <p:txBody>
          <a:bodyPr/>
          <a:lstStyle/>
          <a:p>
            <a:pPr marL="0" indent="0" eaLnBrk="1" hangingPunct="1">
              <a:spcBef>
                <a:spcPts val="1000"/>
              </a:spcBef>
              <a:buNone/>
            </a:pPr>
            <a:endParaRPr lang="en-US" altLang="en-US" sz="1050" dirty="0">
              <a:solidFill>
                <a:schemeClr val="tx1"/>
              </a:solidFill>
              <a:latin typeface="+mj-lt"/>
            </a:endParaRPr>
          </a:p>
          <a:p>
            <a:pPr marL="457200" indent="-457200" eaLnBrk="1" hangingPunct="1">
              <a:spcBef>
                <a:spcPts val="1000"/>
              </a:spcBef>
            </a:pPr>
            <a:r>
              <a:rPr lang="en-US" altLang="en-US" sz="2800" dirty="0">
                <a:solidFill>
                  <a:schemeClr val="tx1"/>
                </a:solidFill>
                <a:latin typeface="+mj-lt"/>
              </a:rPr>
              <a:t>Earns the respect of Stakeholders and Leaders</a:t>
            </a:r>
          </a:p>
          <a:p>
            <a:pPr marL="857250" lvl="1" indent="-457200" eaLnBrk="1" hangingPunct="1">
              <a:spcBef>
                <a:spcPts val="1000"/>
              </a:spcBef>
            </a:pPr>
            <a:r>
              <a:rPr lang="en-US" altLang="en-US" sz="2400" dirty="0">
                <a:solidFill>
                  <a:schemeClr val="tx1"/>
                </a:solidFill>
                <a:latin typeface="+mj-lt"/>
              </a:rPr>
              <a:t>Justification for implementing an intervention/project</a:t>
            </a:r>
            <a:endParaRPr lang="en-US" altLang="en-US" dirty="0">
              <a:solidFill>
                <a:schemeClr val="tx1"/>
              </a:solidFill>
              <a:latin typeface="+mj-lt"/>
            </a:endParaRPr>
          </a:p>
          <a:p>
            <a:pPr marL="457200" indent="-457200" eaLnBrk="1" hangingPunct="1">
              <a:spcBef>
                <a:spcPts val="1000"/>
              </a:spcBef>
            </a:pPr>
            <a:r>
              <a:rPr lang="en-US" altLang="en-US" sz="2800" dirty="0">
                <a:solidFill>
                  <a:schemeClr val="tx1"/>
                </a:solidFill>
                <a:latin typeface="+mj-lt"/>
              </a:rPr>
              <a:t>View public health as an investment vs. expense</a:t>
            </a:r>
          </a:p>
          <a:p>
            <a:pPr marL="857250" lvl="1" indent="-457200" eaLnBrk="1" hangingPunct="1">
              <a:spcBef>
                <a:spcPts val="1000"/>
              </a:spcBef>
            </a:pPr>
            <a:r>
              <a:rPr lang="en-US" altLang="en-US" sz="2400" dirty="0">
                <a:solidFill>
                  <a:schemeClr val="tx1"/>
                </a:solidFill>
                <a:latin typeface="+mj-lt"/>
              </a:rPr>
              <a:t>Helps to “sell” the concept of public health</a:t>
            </a:r>
          </a:p>
          <a:p>
            <a:pPr marL="457200" indent="-457200" eaLnBrk="1" hangingPunct="1">
              <a:spcBef>
                <a:spcPts val="1000"/>
              </a:spcBef>
            </a:pPr>
            <a:r>
              <a:rPr lang="en-US" altLang="en-US" sz="2800" dirty="0">
                <a:solidFill>
                  <a:schemeClr val="tx1"/>
                </a:solidFill>
                <a:latin typeface="+mj-lt"/>
              </a:rPr>
              <a:t>Part of evaluation…accurate, credible, and widely used process</a:t>
            </a:r>
          </a:p>
          <a:p>
            <a:pPr marL="857250" lvl="1" indent="-457200" eaLnBrk="1" hangingPunct="1">
              <a:spcBef>
                <a:spcPts val="1000"/>
              </a:spcBef>
            </a:pPr>
            <a:r>
              <a:rPr lang="en-US" altLang="en-US" sz="2400" dirty="0">
                <a:solidFill>
                  <a:schemeClr val="tx1"/>
                </a:solidFill>
                <a:latin typeface="+mj-lt"/>
              </a:rPr>
              <a:t>Based on facts or evidence so it’s believable</a:t>
            </a:r>
          </a:p>
          <a:p>
            <a:pPr marL="1257300" lvl="2" indent="-457200" eaLnBrk="1" hangingPunct="1">
              <a:spcBef>
                <a:spcPts val="1000"/>
              </a:spcBef>
              <a:buFontTx/>
              <a:buNone/>
            </a:pPr>
            <a:endParaRPr lang="en-US" altLang="en-US" dirty="0"/>
          </a:p>
        </p:txBody>
      </p:sp>
      <p:sp>
        <p:nvSpPr>
          <p:cNvPr id="2" name="Slide Number Placeholder 1"/>
          <p:cNvSpPr txBox="1">
            <a:spLocks noGrp="1"/>
          </p:cNvSpPr>
          <p:nvPr/>
        </p:nvSpPr>
        <p:spPr>
          <a:xfrm>
            <a:off x="6553200" y="6356350"/>
            <a:ext cx="2133600" cy="365125"/>
          </a:xfrm>
          <a:prstGeom prst="rect">
            <a:avLst/>
          </a:prstGeom>
          <a:noFill/>
        </p:spPr>
        <p:txBody>
          <a:bodyPr anchor="ctr"/>
          <a:lstStyle/>
          <a:p>
            <a:pPr algn="r">
              <a:defRPr/>
            </a:pPr>
            <a:fld id="{37A641B9-F1B8-46D6-BA45-39A6257D2890}" type="slidenum">
              <a:rPr lang="en-US" sz="1200">
                <a:solidFill>
                  <a:schemeClr val="tx1">
                    <a:tint val="75000"/>
                  </a:schemeClr>
                </a:solidFill>
                <a:latin typeface="Arial" charset="0"/>
                <a:cs typeface="Arial" charset="0"/>
              </a:rPr>
              <a:pPr algn="r">
                <a:defRPr/>
              </a:pPr>
              <a:t>40</a:t>
            </a:fld>
            <a:endParaRPr lang="en-US" sz="1200" dirty="0">
              <a:solidFill>
                <a:schemeClr val="tx1">
                  <a:tint val="75000"/>
                </a:schemeClr>
              </a:solidFill>
              <a:latin typeface="Arial" charset="0"/>
              <a:cs typeface="Arial" charset="0"/>
            </a:endParaRPr>
          </a:p>
        </p:txBody>
      </p:sp>
    </p:spTree>
    <p:extLst>
      <p:ext uri="{BB962C8B-B14F-4D97-AF65-F5344CB8AC3E}">
        <p14:creationId xmlns:p14="http://schemas.microsoft.com/office/powerpoint/2010/main" val="3398694097"/>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4" name="Shape 974"/>
          <p:cNvSpPr txBox="1">
            <a:spLocks noGrp="1"/>
          </p:cNvSpPr>
          <p:nvPr>
            <p:ph type="title"/>
          </p:nvPr>
        </p:nvSpPr>
        <p:spPr>
          <a:xfrm>
            <a:off x="457200" y="276543"/>
            <a:ext cx="8229600" cy="923289"/>
          </a:xfrm>
        </p:spPr>
        <p:txBody>
          <a:bodyPr lIns="91425" tIns="45700" rIns="91425" bIns="45700">
            <a:spAutoFit/>
          </a:bodyPr>
          <a:lstStyle/>
          <a:p>
            <a:pPr eaLnBrk="1" hangingPunct="1">
              <a:buClr>
                <a:srgbClr val="000000"/>
              </a:buClr>
              <a:buSzPct val="25000"/>
              <a:buFont typeface="Calibri" pitchFamily="34" charset="0"/>
              <a:buNone/>
              <a:defRPr/>
            </a:pPr>
            <a:r>
              <a:rPr lang="en-US" altLang="en-US" dirty="0">
                <a:solidFill>
                  <a:schemeClr val="bg1"/>
                </a:solidFill>
                <a:effectLst/>
                <a:sym typeface="Calibri" pitchFamily="34" charset="0"/>
              </a:rPr>
              <a:t>Terminology/Formula</a:t>
            </a:r>
            <a:r>
              <a:rPr lang="en-US" altLang="en-US" sz="3600" dirty="0">
                <a:solidFill>
                  <a:schemeClr val="bg1"/>
                </a:solidFill>
                <a:effectLst/>
                <a:sym typeface="Calibri" pitchFamily="34" charset="0"/>
              </a:rPr>
              <a:t> </a:t>
            </a:r>
          </a:p>
        </p:txBody>
      </p:sp>
      <p:sp>
        <p:nvSpPr>
          <p:cNvPr id="8" name="Slide Number Placeholder 5"/>
          <p:cNvSpPr>
            <a:spLocks noGrp="1"/>
          </p:cNvSpPr>
          <p:nvPr>
            <p:ph type="sldNum" sz="quarter" idx="12"/>
          </p:nvPr>
        </p:nvSpPr>
        <p:spPr/>
        <p:txBody>
          <a:bodyPr rtlCol="0" anchor="ctr"/>
          <a:lstStyle/>
          <a:p>
            <a:pPr>
              <a:defRPr/>
            </a:pPr>
            <a:fld id="{6F33B3A5-8644-42E2-9015-8A7D8D706720}" type="slidenum">
              <a:rPr lang="en-US" sz="1200">
                <a:solidFill>
                  <a:schemeClr val="tx1">
                    <a:tint val="75000"/>
                  </a:schemeClr>
                </a:solidFill>
              </a:rPr>
              <a:pPr>
                <a:defRPr/>
              </a:pPr>
              <a:t>41</a:t>
            </a:fld>
            <a:endParaRPr lang="en-US" sz="1200" dirty="0">
              <a:solidFill>
                <a:schemeClr val="tx1">
                  <a:tint val="75000"/>
                </a:schemeClr>
              </a:solidFill>
            </a:endParaRPr>
          </a:p>
        </p:txBody>
      </p:sp>
      <p:sp>
        <p:nvSpPr>
          <p:cNvPr id="89092" name="Shape 976"/>
          <p:cNvSpPr txBox="1">
            <a:spLocks noChangeArrowheads="1"/>
          </p:cNvSpPr>
          <p:nvPr/>
        </p:nvSpPr>
        <p:spPr bwMode="auto">
          <a:xfrm>
            <a:off x="838200" y="3581400"/>
            <a:ext cx="7529513" cy="1371600"/>
          </a:xfrm>
          <a:prstGeom prst="rect">
            <a:avLst/>
          </a:prstGeom>
          <a:noFill/>
          <a:ln w="57150" cap="rnd">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25" tIns="45700" rIns="91425" bIns="45700">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Clr>
                <a:srgbClr val="000000"/>
              </a:buClr>
              <a:buSzPct val="25000"/>
              <a:buFont typeface="Calibri" pitchFamily="34" charset="0"/>
              <a:buNone/>
            </a:pPr>
            <a:r>
              <a:rPr lang="en-US" altLang="en-US" sz="2000" b="1" dirty="0">
                <a:solidFill>
                  <a:srgbClr val="000000"/>
                </a:solidFill>
                <a:sym typeface="Calibri" pitchFamily="34" charset="0"/>
              </a:rPr>
              <a:t>ROI</a:t>
            </a:r>
            <a:r>
              <a:rPr lang="en-US" altLang="en-US" sz="2400" dirty="0">
                <a:solidFill>
                  <a:srgbClr val="000000"/>
                </a:solidFill>
                <a:sym typeface="Calibri" pitchFamily="34" charset="0"/>
              </a:rPr>
              <a:t> </a:t>
            </a:r>
            <a:r>
              <a:rPr lang="en-US" altLang="en-US" sz="1800" dirty="0">
                <a:solidFill>
                  <a:srgbClr val="000000"/>
                </a:solidFill>
                <a:sym typeface="Calibri" pitchFamily="34" charset="0"/>
              </a:rPr>
              <a:t>(return on investment</a:t>
            </a:r>
            <a:r>
              <a:rPr lang="en-US" altLang="en-US" sz="2400" dirty="0">
                <a:solidFill>
                  <a:srgbClr val="000000"/>
                </a:solidFill>
                <a:sym typeface="Calibri" pitchFamily="34" charset="0"/>
              </a:rPr>
              <a:t>)</a:t>
            </a:r>
            <a:r>
              <a:rPr lang="en-US" altLang="en-US" sz="1800" dirty="0">
                <a:solidFill>
                  <a:srgbClr val="000000"/>
                </a:solidFill>
                <a:sym typeface="Calibri" pitchFamily="34" charset="0"/>
              </a:rPr>
              <a:t>: A performance measure used to evaluate the efficiency of an investment</a:t>
            </a:r>
          </a:p>
          <a:p>
            <a:pPr eaLnBrk="1" hangingPunct="1">
              <a:spcBef>
                <a:spcPct val="0"/>
              </a:spcBef>
              <a:buFontTx/>
              <a:buNone/>
            </a:pPr>
            <a:endParaRPr lang="en-US" altLang="en-US" sz="1800" dirty="0">
              <a:solidFill>
                <a:srgbClr val="000000"/>
              </a:solidFill>
              <a:sym typeface="Calibri" pitchFamily="34" charset="0"/>
            </a:endParaRPr>
          </a:p>
          <a:p>
            <a:pPr algn="ctr" eaLnBrk="1" hangingPunct="1">
              <a:spcBef>
                <a:spcPct val="0"/>
              </a:spcBef>
              <a:buClr>
                <a:srgbClr val="000000"/>
              </a:buClr>
              <a:buSzPct val="25000"/>
              <a:buFont typeface="Comic Sans MS" pitchFamily="66" charset="0"/>
              <a:buNone/>
            </a:pPr>
            <a:r>
              <a:rPr lang="en-US" altLang="en-US" sz="2400" dirty="0">
                <a:solidFill>
                  <a:srgbClr val="133FF9"/>
                </a:solidFill>
                <a:latin typeface="Comic Sans MS" pitchFamily="66" charset="0"/>
                <a:sym typeface="Comic Sans MS" pitchFamily="66" charset="0"/>
              </a:rPr>
              <a:t>ROI = (Benefits-Costs)/Costs </a:t>
            </a:r>
          </a:p>
        </p:txBody>
      </p:sp>
      <p:sp>
        <p:nvSpPr>
          <p:cNvPr id="89093" name="Shape 977"/>
          <p:cNvSpPr txBox="1">
            <a:spLocks noChangeArrowheads="1"/>
          </p:cNvSpPr>
          <p:nvPr/>
        </p:nvSpPr>
        <p:spPr bwMode="auto">
          <a:xfrm>
            <a:off x="838200" y="1771650"/>
            <a:ext cx="7529513" cy="1200150"/>
          </a:xfrm>
          <a:prstGeom prst="rect">
            <a:avLst/>
          </a:prstGeom>
          <a:noFill/>
          <a:ln w="57150" cap="rnd">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425" tIns="45700" rIns="91425" bIns="45700">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Clr>
                <a:srgbClr val="000000"/>
              </a:buClr>
              <a:buSzPct val="25000"/>
              <a:buFont typeface="Calibri" pitchFamily="34" charset="0"/>
              <a:buNone/>
            </a:pPr>
            <a:r>
              <a:rPr lang="en-US" altLang="en-US" sz="2400" b="1" dirty="0">
                <a:solidFill>
                  <a:srgbClr val="000000"/>
                </a:solidFill>
                <a:sym typeface="Calibri" pitchFamily="34" charset="0"/>
              </a:rPr>
              <a:t>EI</a:t>
            </a:r>
            <a:r>
              <a:rPr lang="en-US" altLang="en-US" sz="2800" dirty="0">
                <a:solidFill>
                  <a:srgbClr val="000000"/>
                </a:solidFill>
                <a:sym typeface="Calibri" pitchFamily="34" charset="0"/>
              </a:rPr>
              <a:t> </a:t>
            </a:r>
            <a:r>
              <a:rPr lang="en-US" altLang="en-US" sz="2000" dirty="0">
                <a:solidFill>
                  <a:srgbClr val="000000"/>
                </a:solidFill>
                <a:sym typeface="Calibri" pitchFamily="34" charset="0"/>
              </a:rPr>
              <a:t>(economic impact): Refers to costs and benefits of an activity.</a:t>
            </a:r>
          </a:p>
          <a:p>
            <a:pPr eaLnBrk="1" hangingPunct="1">
              <a:spcBef>
                <a:spcPct val="0"/>
              </a:spcBef>
              <a:buFontTx/>
              <a:buNone/>
            </a:pPr>
            <a:endParaRPr lang="en-US" altLang="en-US" sz="2000" dirty="0">
              <a:solidFill>
                <a:srgbClr val="000000"/>
              </a:solidFill>
              <a:sym typeface="Calibri" pitchFamily="34" charset="0"/>
            </a:endParaRPr>
          </a:p>
          <a:p>
            <a:pPr algn="ctr" eaLnBrk="1" hangingPunct="1">
              <a:spcBef>
                <a:spcPct val="0"/>
              </a:spcBef>
              <a:buClr>
                <a:srgbClr val="000000"/>
              </a:buClr>
              <a:buSzPct val="25000"/>
              <a:buFont typeface="Comic Sans MS" pitchFamily="66" charset="0"/>
              <a:buNone/>
            </a:pPr>
            <a:r>
              <a:rPr lang="en-US" altLang="en-US" sz="2400" dirty="0">
                <a:solidFill>
                  <a:srgbClr val="133FF9"/>
                </a:solidFill>
                <a:latin typeface="Comic Sans MS" pitchFamily="66" charset="0"/>
                <a:sym typeface="Comic Sans MS" pitchFamily="66" charset="0"/>
              </a:rPr>
              <a:t>EI = Benefits-Costs</a:t>
            </a:r>
          </a:p>
        </p:txBody>
      </p:sp>
      <p:sp>
        <p:nvSpPr>
          <p:cNvPr id="89095" name="Shape 979"/>
          <p:cNvSpPr txBox="1">
            <a:spLocks noChangeArrowheads="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r" eaLnBrk="1" hangingPunct="1">
              <a:spcBef>
                <a:spcPct val="0"/>
              </a:spcBef>
              <a:buClr>
                <a:srgbClr val="000000"/>
              </a:buClr>
              <a:buSzPct val="25000"/>
              <a:buFont typeface="Calibri" pitchFamily="34" charset="0"/>
              <a:buNone/>
            </a:pPr>
            <a:r>
              <a:rPr lang="en-US" altLang="en-US" sz="1200">
                <a:solidFill>
                  <a:srgbClr val="898989"/>
                </a:solidFill>
                <a:sym typeface="Calibri" pitchFamily="34" charset="0"/>
              </a:rPr>
              <a:t>*</a:t>
            </a:r>
          </a:p>
        </p:txBody>
      </p:sp>
      <p:sp>
        <p:nvSpPr>
          <p:cNvPr id="980" name="Shape 980"/>
          <p:cNvSpPr txBox="1">
            <a:spLocks noGrp="1"/>
          </p:cNvSpPr>
          <p:nvPr/>
        </p:nvSpPr>
        <p:spPr>
          <a:xfrm>
            <a:off x="6553200" y="6356350"/>
            <a:ext cx="2133600" cy="365125"/>
          </a:xfrm>
          <a:prstGeom prst="rect">
            <a:avLst/>
          </a:prstGeom>
          <a:noFill/>
        </p:spPr>
        <p:txBody>
          <a:bodyPr lIns="91425" tIns="45700" rIns="91425" bIns="45700" anchor="ctr">
            <a:spAutoFit/>
          </a:bodyPr>
          <a:lstStyle/>
          <a:p>
            <a:pPr>
              <a:buSzPct val="25000"/>
              <a:defRPr/>
            </a:pPr>
            <a:r>
              <a:rPr lang="en-US" sz="1200" dirty="0">
                <a:solidFill>
                  <a:schemeClr val="tx1">
                    <a:tint val="75000"/>
                  </a:schemeClr>
                </a:solidFill>
                <a:latin typeface="Arial" charset="0"/>
                <a:cs typeface="Arial" charset="0"/>
              </a:rPr>
              <a:t> </a:t>
            </a:r>
          </a:p>
        </p:txBody>
      </p:sp>
    </p:spTree>
    <p:extLst>
      <p:ext uri="{BB962C8B-B14F-4D97-AF65-F5344CB8AC3E}">
        <p14:creationId xmlns:p14="http://schemas.microsoft.com/office/powerpoint/2010/main" val="1618930414"/>
      </p:ext>
    </p:extLst>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Don’t Forget</a:t>
            </a:r>
          </a:p>
        </p:txBody>
      </p:sp>
      <p:sp>
        <p:nvSpPr>
          <p:cNvPr id="3" name="Content Placeholder 2"/>
          <p:cNvSpPr>
            <a:spLocks noGrp="1"/>
          </p:cNvSpPr>
          <p:nvPr>
            <p:ph idx="1"/>
          </p:nvPr>
        </p:nvSpPr>
        <p:spPr>
          <a:xfrm>
            <a:off x="228600" y="1600200"/>
            <a:ext cx="8686800" cy="4800600"/>
          </a:xfrm>
        </p:spPr>
        <p:txBody>
          <a:bodyPr/>
          <a:lstStyle/>
          <a:p>
            <a:r>
              <a:rPr lang="en-US" dirty="0">
                <a:solidFill>
                  <a:schemeClr val="tx1"/>
                </a:solidFill>
              </a:rPr>
              <a:t>Measures need to include enough data elements to assure a complete picture or description of what you are studying.  </a:t>
            </a:r>
          </a:p>
          <a:p>
            <a:r>
              <a:rPr lang="en-US" dirty="0">
                <a:solidFill>
                  <a:schemeClr val="tx1"/>
                </a:solidFill>
              </a:rPr>
              <a:t>May include: </a:t>
            </a:r>
          </a:p>
          <a:p>
            <a:pPr>
              <a:buClrTx/>
              <a:buFont typeface="Courier New" panose="02070309020205020404" pitchFamily="49" charset="0"/>
              <a:buChar char="o"/>
            </a:pPr>
            <a:r>
              <a:rPr lang="en-US" dirty="0">
                <a:solidFill>
                  <a:schemeClr val="tx1"/>
                </a:solidFill>
              </a:rPr>
              <a:t>Quantitative Data – numeric</a:t>
            </a:r>
          </a:p>
          <a:p>
            <a:pPr lvl="1">
              <a:buClrTx/>
              <a:buFont typeface="Wingdings" panose="05000000000000000000" pitchFamily="2" charset="2"/>
              <a:buChar char="ü"/>
            </a:pPr>
            <a:r>
              <a:rPr lang="en-US" dirty="0">
                <a:solidFill>
                  <a:schemeClr val="tx1"/>
                </a:solidFill>
              </a:rPr>
              <a:t>Clinical and Financial Workbooks</a:t>
            </a:r>
          </a:p>
          <a:p>
            <a:pPr lvl="1">
              <a:buClrTx/>
              <a:buFont typeface="Wingdings" panose="05000000000000000000" pitchFamily="2" charset="2"/>
              <a:buChar char="ü"/>
            </a:pPr>
            <a:r>
              <a:rPr lang="en-US" dirty="0">
                <a:solidFill>
                  <a:schemeClr val="tx1"/>
                </a:solidFill>
              </a:rPr>
              <a:t>No-show rate data</a:t>
            </a:r>
          </a:p>
          <a:p>
            <a:pPr lvl="1">
              <a:buClrTx/>
              <a:buFont typeface="Wingdings" panose="05000000000000000000" pitchFamily="2" charset="2"/>
              <a:buChar char="ü"/>
            </a:pPr>
            <a:r>
              <a:rPr lang="en-US" dirty="0">
                <a:solidFill>
                  <a:schemeClr val="tx1"/>
                </a:solidFill>
              </a:rPr>
              <a:t>Revenue Vs Costs</a:t>
            </a:r>
          </a:p>
          <a:p>
            <a:pPr lvl="1">
              <a:buClrTx/>
              <a:buFont typeface="Wingdings" panose="05000000000000000000" pitchFamily="2" charset="2"/>
              <a:buChar char="ü"/>
            </a:pPr>
            <a:r>
              <a:rPr lang="en-US" dirty="0">
                <a:solidFill>
                  <a:schemeClr val="tx1"/>
                </a:solidFill>
              </a:rPr>
              <a:t>Revenue from payer mix</a:t>
            </a:r>
          </a:p>
          <a:p>
            <a:pPr>
              <a:buClrTx/>
              <a:buFont typeface="Courier New" panose="02070309020205020404" pitchFamily="49" charset="0"/>
              <a:buChar char="o"/>
            </a:pPr>
            <a:r>
              <a:rPr lang="en-US" dirty="0">
                <a:solidFill>
                  <a:schemeClr val="tx1"/>
                </a:solidFill>
              </a:rPr>
              <a:t>Qualitative Data – non-numeric</a:t>
            </a:r>
          </a:p>
          <a:p>
            <a:pPr lvl="1">
              <a:buClrTx/>
              <a:buFont typeface="Wingdings" panose="05000000000000000000" pitchFamily="2" charset="2"/>
              <a:buChar char="ü"/>
            </a:pPr>
            <a:r>
              <a:rPr lang="en-US" dirty="0">
                <a:solidFill>
                  <a:schemeClr val="tx1"/>
                </a:solidFill>
              </a:rPr>
              <a:t>Patient and Staff Satisfaction Surveys</a:t>
            </a:r>
          </a:p>
          <a:p>
            <a:pPr lvl="1">
              <a:buClrTx/>
              <a:buFont typeface="Wingdings" panose="05000000000000000000" pitchFamily="2" charset="2"/>
              <a:buChar char="ü"/>
            </a:pPr>
            <a:r>
              <a:rPr lang="en-US" dirty="0">
                <a:solidFill>
                  <a:schemeClr val="tx1"/>
                </a:solidFill>
              </a:rPr>
              <a:t>Community Focus Group Survey Data</a:t>
            </a: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42</a:t>
            </a:fld>
            <a:endParaRPr lang="en-US" dirty="0"/>
          </a:p>
        </p:txBody>
      </p:sp>
    </p:spTree>
    <p:extLst>
      <p:ext uri="{BB962C8B-B14F-4D97-AF65-F5344CB8AC3E}">
        <p14:creationId xmlns:p14="http://schemas.microsoft.com/office/powerpoint/2010/main" val="830019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 you think?</a:t>
            </a:r>
          </a:p>
        </p:txBody>
      </p:sp>
      <p:sp>
        <p:nvSpPr>
          <p:cNvPr id="3" name="Content Placeholder 2"/>
          <p:cNvSpPr>
            <a:spLocks noGrp="1"/>
          </p:cNvSpPr>
          <p:nvPr>
            <p:ph idx="1"/>
          </p:nvPr>
        </p:nvSpPr>
        <p:spPr>
          <a:xfrm>
            <a:off x="457200" y="1600200"/>
            <a:ext cx="8229600" cy="4525963"/>
          </a:xfrm>
        </p:spPr>
        <p:txBody>
          <a:bodyPr/>
          <a:lstStyle/>
          <a:p>
            <a:pPr marL="0" indent="0" algn="ctr">
              <a:buNone/>
            </a:pPr>
            <a:r>
              <a:rPr lang="en-US" sz="4000" b="1" dirty="0"/>
              <a:t>Will it work in your agency?</a:t>
            </a:r>
          </a:p>
          <a:p>
            <a:pPr marL="0" indent="0" algn="ctr">
              <a:buNone/>
            </a:pPr>
            <a:r>
              <a:rPr lang="en-US" sz="4000" dirty="0"/>
              <a:t>If yes, why?</a:t>
            </a:r>
          </a:p>
          <a:p>
            <a:pPr marL="0" indent="0" algn="ctr">
              <a:buNone/>
            </a:pPr>
            <a:r>
              <a:rPr lang="en-US" sz="4000" dirty="0"/>
              <a:t>If not, why?</a:t>
            </a:r>
          </a:p>
          <a:p>
            <a:pPr marL="0" indent="0" algn="ctr">
              <a:buNone/>
            </a:pPr>
            <a:r>
              <a:rPr lang="en-US" sz="4000" dirty="0"/>
              <a:t>Undecided, why?</a:t>
            </a:r>
          </a:p>
          <a:p>
            <a:pPr marL="0" indent="0" algn="ctr">
              <a:buNone/>
            </a:pPr>
            <a:endParaRPr lang="en-US" sz="3200" b="1" dirty="0">
              <a:solidFill>
                <a:schemeClr val="tx1"/>
              </a:solidFill>
            </a:endParaRPr>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43</a:t>
            </a:fld>
            <a:endParaRPr lang="en-US" dirty="0"/>
          </a:p>
        </p:txBody>
      </p:sp>
    </p:spTree>
    <p:extLst>
      <p:ext uri="{BB962C8B-B14F-4D97-AF65-F5344CB8AC3E}">
        <p14:creationId xmlns:p14="http://schemas.microsoft.com/office/powerpoint/2010/main" val="19420131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a:xfrm>
            <a:off x="685800" y="1905000"/>
            <a:ext cx="7696200" cy="4525963"/>
          </a:xfrm>
        </p:spPr>
        <p:txBody>
          <a:bodyPr/>
          <a:lstStyle/>
          <a:p>
            <a:r>
              <a:rPr lang="en-US" sz="3000" dirty="0">
                <a:solidFill>
                  <a:schemeClr val="tx1"/>
                </a:solidFill>
                <a:latin typeface="+mj-lt"/>
              </a:rPr>
              <a:t>Based on our discussions thus far, how would you assess your clinical services </a:t>
            </a:r>
            <a:r>
              <a:rPr lang="en-US" sz="3000" b="1" dirty="0">
                <a:solidFill>
                  <a:schemeClr val="tx1"/>
                </a:solidFill>
                <a:latin typeface="+mj-lt"/>
              </a:rPr>
              <a:t>sustainability</a:t>
            </a:r>
            <a:r>
              <a:rPr lang="en-US" sz="3000" dirty="0">
                <a:solidFill>
                  <a:schemeClr val="tx1"/>
                </a:solidFill>
                <a:latin typeface="+mj-lt"/>
              </a:rPr>
              <a:t> as currently functioning?</a:t>
            </a:r>
          </a:p>
          <a:p>
            <a:r>
              <a:rPr lang="en-US" sz="3000" dirty="0">
                <a:solidFill>
                  <a:schemeClr val="tx1"/>
                </a:solidFill>
                <a:latin typeface="+mj-lt"/>
              </a:rPr>
              <a:t>Did the discussion stimulate your interest in improvement activities?</a:t>
            </a:r>
          </a:p>
          <a:p>
            <a:pPr marL="0" indent="0">
              <a:buNone/>
            </a:pPr>
            <a:endParaRPr lang="en-US" sz="3000" dirty="0"/>
          </a:p>
          <a:p>
            <a:pPr marL="0" indent="0">
              <a:buNone/>
            </a:pPr>
            <a:endParaRPr lang="en-US" sz="3000" dirty="0"/>
          </a:p>
        </p:txBody>
      </p:sp>
      <p:sp>
        <p:nvSpPr>
          <p:cNvPr id="4" name="Slide Number Placeholder 3"/>
          <p:cNvSpPr>
            <a:spLocks noGrp="1"/>
          </p:cNvSpPr>
          <p:nvPr>
            <p:ph type="sldNum" sz="quarter" idx="12"/>
          </p:nvPr>
        </p:nvSpPr>
        <p:spPr/>
        <p:txBody>
          <a:bodyPr/>
          <a:lstStyle/>
          <a:p>
            <a:pPr>
              <a:defRPr/>
            </a:pPr>
            <a:fld id="{072B7C4C-93AC-4C47-B9E3-A61DB8ED4434}" type="slidenum">
              <a:rPr lang="en-US" smtClean="0"/>
              <a:pPr>
                <a:defRPr/>
              </a:pPr>
              <a:t>44</a:t>
            </a:fld>
            <a:endParaRPr lang="en-US" dirty="0"/>
          </a:p>
        </p:txBody>
      </p:sp>
      <p:graphicFrame>
        <p:nvGraphicFramePr>
          <p:cNvPr id="5" name="Diagram 4"/>
          <p:cNvGraphicFramePr/>
          <p:nvPr>
            <p:extLst>
              <p:ext uri="{D42A27DB-BD31-4B8C-83A1-F6EECF244321}">
                <p14:modId xmlns:p14="http://schemas.microsoft.com/office/powerpoint/2010/main" val="854318476"/>
              </p:ext>
            </p:extLst>
          </p:nvPr>
        </p:nvGraphicFramePr>
        <p:xfrm>
          <a:off x="381000" y="4343400"/>
          <a:ext cx="8077200" cy="2235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518939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catur">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Decatur">
      <a:fillStyleLst>
        <a:solidFill>
          <a:schemeClr val="phClr"/>
        </a:solidFill>
        <a:gradFill rotWithShape="1">
          <a:gsLst>
            <a:gs pos="0">
              <a:schemeClr val="phClr">
                <a:tint val="90000"/>
                <a:satMod val="110000"/>
              </a:schemeClr>
            </a:gs>
            <a:gs pos="47500">
              <a:schemeClr val="phClr">
                <a:tint val="53000"/>
                <a:satMod val="120000"/>
              </a:schemeClr>
            </a:gs>
            <a:gs pos="58500">
              <a:schemeClr val="phClr">
                <a:tint val="53000"/>
                <a:satMod val="120000"/>
              </a:schemeClr>
            </a:gs>
            <a:gs pos="100000">
              <a:schemeClr val="phClr">
                <a:tint val="90000"/>
                <a:satMod val="110000"/>
              </a:schemeClr>
            </a:gs>
          </a:gsLst>
          <a:lin ang="3600000" scaled="1"/>
        </a:gradFill>
        <a:gradFill rotWithShape="1">
          <a:gsLst>
            <a:gs pos="0">
              <a:schemeClr val="phClr">
                <a:shade val="54000"/>
                <a:satMod val="105000"/>
              </a:schemeClr>
            </a:gs>
            <a:gs pos="47500">
              <a:schemeClr val="phClr">
                <a:shade val="88000"/>
                <a:satMod val="105000"/>
              </a:schemeClr>
            </a:gs>
            <a:gs pos="58500">
              <a:schemeClr val="phClr">
                <a:shade val="88000"/>
                <a:satMod val="105000"/>
              </a:schemeClr>
            </a:gs>
            <a:gs pos="100000">
              <a:schemeClr val="phClr">
                <a:shade val="54000"/>
                <a:satMod val="105000"/>
              </a:schemeClr>
            </a:gs>
          </a:gsLst>
          <a:lin ang="3600000" scaled="1"/>
        </a:gradFill>
      </a:fillStyleLst>
      <a:lnStyleLst>
        <a:ln w="10000" cap="flat" cmpd="sng" algn="ctr">
          <a:solidFill>
            <a:schemeClr val="phClr"/>
          </a:solidFill>
          <a:prstDash val="solid"/>
        </a:ln>
        <a:ln w="2825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3600000" algn="r" rotWithShape="0">
              <a:srgbClr val="000000">
                <a:alpha val="30000"/>
              </a:srgbClr>
            </a:outerShdw>
          </a:effectLst>
        </a:effectStyle>
        <a:effectStyle>
          <a:effectLst>
            <a:outerShdw blurRad="63500" dist="25400" dir="3600000" algn="r" rotWithShape="0">
              <a:srgbClr val="000000">
                <a:alpha val="36000"/>
              </a:srgbClr>
            </a:outerShdw>
          </a:effectLst>
          <a:scene3d>
            <a:camera prst="orthographicFront">
              <a:rot lat="0" lon="0" rev="0"/>
            </a:camera>
            <a:lightRig rig="harsh" dir="tl">
              <a:rot lat="0" lon="0" rev="9000000"/>
            </a:lightRig>
          </a:scene3d>
          <a:sp3d prstMaterial="flat">
            <a:bevelT w="38100" h="50800" prst="softRound"/>
          </a:sp3d>
        </a:effectStyle>
        <a:effectStyle>
          <a:effectLst>
            <a:outerShdw blurRad="76200" dist="38100" dir="3600000" algn="r" rotWithShape="0">
              <a:srgbClr val="000000">
                <a:alpha val="60000"/>
              </a:srgbClr>
            </a:outerShdw>
          </a:effectLst>
          <a:scene3d>
            <a:camera prst="orthographicFront">
              <a:rot lat="0" lon="0" rev="0"/>
            </a:camera>
            <a:lightRig rig="harsh" dir="tl">
              <a:rot lat="0" lon="0" rev="9000000"/>
            </a:lightRig>
          </a:scene3d>
          <a:sp3d contourW="44450" prstMaterial="flat">
            <a:bevelT w="38100" h="50800" prst="softRound"/>
            <a:contourClr>
              <a:schemeClr val="phClr">
                <a:tint val="5"/>
                <a:satMod val="130000"/>
              </a:schemeClr>
            </a:contourClr>
          </a:sp3d>
        </a:effectStyle>
      </a:effectStyleLst>
      <a:bgFillStyleLst>
        <a:solidFill>
          <a:schemeClr val="phClr"/>
        </a:solidFill>
        <a:gradFill rotWithShape="1">
          <a:gsLst>
            <a:gs pos="0">
              <a:schemeClr val="phClr">
                <a:tint val="100000"/>
                <a:shade val="52000"/>
                <a:satMod val="105000"/>
              </a:schemeClr>
            </a:gs>
            <a:gs pos="47500">
              <a:schemeClr val="phClr">
                <a:tint val="90000"/>
                <a:shade val="89000"/>
                <a:satMod val="105000"/>
              </a:schemeClr>
            </a:gs>
            <a:gs pos="58500">
              <a:schemeClr val="phClr">
                <a:tint val="85000"/>
                <a:shade val="89000"/>
                <a:satMod val="105000"/>
              </a:schemeClr>
            </a:gs>
            <a:gs pos="100000">
              <a:schemeClr val="phClr">
                <a:tint val="100000"/>
                <a:shade val="52000"/>
                <a:satMod val="105000"/>
              </a:schemeClr>
            </a:gs>
          </a:gsLst>
          <a:lin ang="3600000" scaled="0"/>
        </a:gradFill>
        <a:blipFill rotWithShape="1">
          <a:blip xmlns:r="http://schemas.openxmlformats.org/officeDocument/2006/relationships" r:embed="rId1">
            <a:duotone>
              <a:schemeClr val="phClr">
                <a:tint val="98000"/>
              </a:schemeClr>
              <a:schemeClr val="phClr">
                <a:shade val="85000"/>
                <a:satMod val="120000"/>
              </a:schemeClr>
            </a:duotone>
          </a:blip>
          <a:tile tx="0" ty="0" sx="52000" sy="5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themeOverride>
</file>

<file path=docProps/app.xml><?xml version="1.0" encoding="utf-8"?>
<Properties xmlns="http://schemas.openxmlformats.org/officeDocument/2006/extended-properties" xmlns:vt="http://schemas.openxmlformats.org/officeDocument/2006/docPropsVTypes">
  <Template>Decatur</Template>
  <TotalTime>3978</TotalTime>
  <Words>4659</Words>
  <Application>Microsoft Office PowerPoint</Application>
  <PresentationFormat>On-screen Show (4:3)</PresentationFormat>
  <Paragraphs>721</Paragraphs>
  <Slides>44</Slides>
  <Notes>44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Bodoni MT Condensed</vt:lpstr>
      <vt:lpstr>Calibri</vt:lpstr>
      <vt:lpstr>Comic Sans MS</vt:lpstr>
      <vt:lpstr>Courier New</vt:lpstr>
      <vt:lpstr>Franklin Gothic Book</vt:lpstr>
      <vt:lpstr>Times New Roman</vt:lpstr>
      <vt:lpstr>Wingdings</vt:lpstr>
      <vt:lpstr>Decatur</vt:lpstr>
      <vt:lpstr> Practice Management  </vt:lpstr>
      <vt:lpstr>Training Objectives </vt:lpstr>
      <vt:lpstr>Background</vt:lpstr>
      <vt:lpstr>Practice Management Workgroup Recommendations</vt:lpstr>
      <vt:lpstr>Practice Management Workgroup Recommendations</vt:lpstr>
      <vt:lpstr>Why is PM work important?</vt:lpstr>
      <vt:lpstr>Model for Improvement</vt:lpstr>
      <vt:lpstr>Tests of Change</vt:lpstr>
      <vt:lpstr>How will we know that changes  result in improvement?</vt:lpstr>
      <vt:lpstr>What do we measure?</vt:lpstr>
      <vt:lpstr>Steps in Determining if a  PM Project is Needed</vt:lpstr>
      <vt:lpstr>Step 1</vt:lpstr>
      <vt:lpstr>Demand vs Supply or Capacity</vt:lpstr>
      <vt:lpstr>Increase Demand</vt:lpstr>
      <vt:lpstr>Reduce Supply</vt:lpstr>
      <vt:lpstr>Redeploying Resources</vt:lpstr>
      <vt:lpstr>Ways to Redeploy Resources</vt:lpstr>
      <vt:lpstr>No Show Calculation Sheet</vt:lpstr>
      <vt:lpstr>No Show Rate Report </vt:lpstr>
      <vt:lpstr>Provider Productivity </vt:lpstr>
      <vt:lpstr>Public Health Productivity Benchmarks</vt:lpstr>
      <vt:lpstr>Public Health Staffing Model</vt:lpstr>
      <vt:lpstr>The bottom line for SCHD</vt:lpstr>
      <vt:lpstr>Summary</vt:lpstr>
      <vt:lpstr>Step 2</vt:lpstr>
      <vt:lpstr>Step 2 Continued</vt:lpstr>
      <vt:lpstr>Step 3</vt:lpstr>
      <vt:lpstr>Step 4</vt:lpstr>
      <vt:lpstr>Example of Low Fruit</vt:lpstr>
      <vt:lpstr>Step 5</vt:lpstr>
      <vt:lpstr>Step 6</vt:lpstr>
      <vt:lpstr>Step 7</vt:lpstr>
      <vt:lpstr>Aim Statement Template</vt:lpstr>
      <vt:lpstr>Step 8</vt:lpstr>
      <vt:lpstr>Ongoing Measuring</vt:lpstr>
      <vt:lpstr>Why should we continue to monitor?</vt:lpstr>
      <vt:lpstr>Practice Management</vt:lpstr>
      <vt:lpstr>Practice Management</vt:lpstr>
      <vt:lpstr>What is Return on Investment (ROI)?  </vt:lpstr>
      <vt:lpstr>ROI/EI – Why do it?</vt:lpstr>
      <vt:lpstr>Terminology/Formula </vt:lpstr>
      <vt:lpstr>Don’t Forget</vt:lpstr>
      <vt:lpstr>What do you think?</vt:lpstr>
      <vt:lpstr>Summary</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Langdon, Pamela</cp:lastModifiedBy>
  <cp:revision>224</cp:revision>
  <cp:lastPrinted>2017-03-17T18:27:29Z</cp:lastPrinted>
  <dcterms:created xsi:type="dcterms:W3CDTF">2014-03-02T11:17:31Z</dcterms:created>
  <dcterms:modified xsi:type="dcterms:W3CDTF">2017-11-21T14:13:42Z</dcterms:modified>
</cp:coreProperties>
</file>